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705600" cy="5029200"/>
  <p:notesSz cx="6705600" cy="502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57"/>
    <a:srgbClr val="EA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49" d="100"/>
          <a:sy n="149" d="100"/>
        </p:scale>
        <p:origin x="165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5125" cy="252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98888" y="0"/>
            <a:ext cx="2905125" cy="252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0E107-7D6E-4B98-9802-ED7278CD5F5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628650"/>
            <a:ext cx="2263775" cy="1697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9925" y="2420938"/>
            <a:ext cx="5365750" cy="1979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776788"/>
            <a:ext cx="2905125" cy="252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98888" y="4776788"/>
            <a:ext cx="2905125" cy="252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FF098-7C28-4CAD-9144-79905DD57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10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FF098-7C28-4CAD-9144-79905DD57E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4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339A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339A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35280" y="1156716"/>
            <a:ext cx="2916936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453384" y="1156716"/>
            <a:ext cx="2916936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339A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>
            <a:off x="-2" y="733426"/>
            <a:ext cx="6705602" cy="481226"/>
          </a:xfrm>
          <a:custGeom>
            <a:avLst/>
            <a:gdLst>
              <a:gd name="connsiteX0" fmla="*/ 0 w 6771736"/>
              <a:gd name="connsiteY0" fmla="*/ 77931 h 467578"/>
              <a:gd name="connsiteX1" fmla="*/ 77931 w 6771736"/>
              <a:gd name="connsiteY1" fmla="*/ 0 h 467578"/>
              <a:gd name="connsiteX2" fmla="*/ 6693805 w 6771736"/>
              <a:gd name="connsiteY2" fmla="*/ 0 h 467578"/>
              <a:gd name="connsiteX3" fmla="*/ 6771736 w 6771736"/>
              <a:gd name="connsiteY3" fmla="*/ 77931 h 467578"/>
              <a:gd name="connsiteX4" fmla="*/ 6771736 w 6771736"/>
              <a:gd name="connsiteY4" fmla="*/ 389647 h 467578"/>
              <a:gd name="connsiteX5" fmla="*/ 6693805 w 6771736"/>
              <a:gd name="connsiteY5" fmla="*/ 467578 h 467578"/>
              <a:gd name="connsiteX6" fmla="*/ 77931 w 6771736"/>
              <a:gd name="connsiteY6" fmla="*/ 467578 h 467578"/>
              <a:gd name="connsiteX7" fmla="*/ 0 w 6771736"/>
              <a:gd name="connsiteY7" fmla="*/ 389647 h 467578"/>
              <a:gd name="connsiteX8" fmla="*/ 0 w 6771736"/>
              <a:gd name="connsiteY8" fmla="*/ 77931 h 467578"/>
              <a:gd name="connsiteX0" fmla="*/ 1804 w 6773540"/>
              <a:gd name="connsiteY0" fmla="*/ 77931 h 481226"/>
              <a:gd name="connsiteX1" fmla="*/ 79735 w 6773540"/>
              <a:gd name="connsiteY1" fmla="*/ 0 h 481226"/>
              <a:gd name="connsiteX2" fmla="*/ 6695609 w 6773540"/>
              <a:gd name="connsiteY2" fmla="*/ 0 h 481226"/>
              <a:gd name="connsiteX3" fmla="*/ 6773540 w 6773540"/>
              <a:gd name="connsiteY3" fmla="*/ 77931 h 481226"/>
              <a:gd name="connsiteX4" fmla="*/ 6773540 w 6773540"/>
              <a:gd name="connsiteY4" fmla="*/ 389647 h 481226"/>
              <a:gd name="connsiteX5" fmla="*/ 6695609 w 6773540"/>
              <a:gd name="connsiteY5" fmla="*/ 467578 h 481226"/>
              <a:gd name="connsiteX6" fmla="*/ 31968 w 6773540"/>
              <a:gd name="connsiteY6" fmla="*/ 481226 h 481226"/>
              <a:gd name="connsiteX7" fmla="*/ 1804 w 6773540"/>
              <a:gd name="connsiteY7" fmla="*/ 389647 h 481226"/>
              <a:gd name="connsiteX8" fmla="*/ 1804 w 6773540"/>
              <a:gd name="connsiteY8" fmla="*/ 77931 h 481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73540" h="481226">
                <a:moveTo>
                  <a:pt x="1804" y="77931"/>
                </a:moveTo>
                <a:cubicBezTo>
                  <a:pt x="1804" y="34891"/>
                  <a:pt x="36695" y="0"/>
                  <a:pt x="79735" y="0"/>
                </a:cubicBezTo>
                <a:lnTo>
                  <a:pt x="6695609" y="0"/>
                </a:lnTo>
                <a:cubicBezTo>
                  <a:pt x="6738649" y="0"/>
                  <a:pt x="6773540" y="34891"/>
                  <a:pt x="6773540" y="77931"/>
                </a:cubicBezTo>
                <a:lnTo>
                  <a:pt x="6773540" y="389647"/>
                </a:lnTo>
                <a:cubicBezTo>
                  <a:pt x="6773540" y="432687"/>
                  <a:pt x="6738649" y="467578"/>
                  <a:pt x="6695609" y="467578"/>
                </a:cubicBezTo>
                <a:lnTo>
                  <a:pt x="31968" y="481226"/>
                </a:lnTo>
                <a:cubicBezTo>
                  <a:pt x="-11072" y="481226"/>
                  <a:pt x="1804" y="432687"/>
                  <a:pt x="1804" y="389647"/>
                </a:cubicBezTo>
                <a:lnTo>
                  <a:pt x="1804" y="77931"/>
                </a:lnTo>
                <a:close/>
              </a:path>
            </a:pathLst>
          </a:custGeom>
          <a:solidFill>
            <a:srgbClr val="EAAA00"/>
          </a:solidFill>
          <a:ln cap="flat">
            <a:solidFill>
              <a:srgbClr val="EAAA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bg object 17"/>
          <p:cNvSpPr/>
          <p:nvPr/>
        </p:nvSpPr>
        <p:spPr>
          <a:xfrm>
            <a:off x="0" y="54840"/>
            <a:ext cx="6629400" cy="652320"/>
          </a:xfrm>
          <a:custGeom>
            <a:avLst/>
            <a:gdLst/>
            <a:ahLst/>
            <a:cxnLst/>
            <a:rect l="l" t="t" r="r" b="b"/>
            <a:pathLst>
              <a:path w="6705600" h="695960">
                <a:moveTo>
                  <a:pt x="0" y="695706"/>
                </a:moveTo>
                <a:lnTo>
                  <a:pt x="6705600" y="695706"/>
                </a:lnTo>
                <a:lnTo>
                  <a:pt x="6705600" y="0"/>
                </a:lnTo>
                <a:lnTo>
                  <a:pt x="0" y="0"/>
                </a:lnTo>
                <a:lnTo>
                  <a:pt x="0" y="6957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75714" y="158749"/>
            <a:ext cx="3459479" cy="212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0339A"/>
                </a:solidFill>
                <a:latin typeface="Arial Black"/>
                <a:cs typeface="Arial Black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279904" y="4677156"/>
            <a:ext cx="2145792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35280" y="4677156"/>
            <a:ext cx="1542288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828032" y="4677156"/>
            <a:ext cx="1542288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775714" y="807744"/>
            <a:ext cx="0" cy="4221456"/>
          </a:xfrm>
          <a:prstGeom prst="line">
            <a:avLst/>
          </a:prstGeom>
          <a:ln w="57150">
            <a:solidFill>
              <a:srgbClr val="003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953000" y="846581"/>
            <a:ext cx="0" cy="4182619"/>
          </a:xfrm>
          <a:prstGeom prst="line">
            <a:avLst/>
          </a:prstGeom>
          <a:ln w="57150">
            <a:solidFill>
              <a:srgbClr val="003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 userDrawn="1"/>
        </p:nvSpPr>
        <p:spPr>
          <a:xfrm>
            <a:off x="25577" y="827162"/>
            <a:ext cx="6680023" cy="4221456"/>
          </a:xfrm>
          <a:prstGeom prst="rect">
            <a:avLst/>
          </a:prstGeom>
          <a:noFill/>
          <a:ln w="76200" cap="sq">
            <a:solidFill>
              <a:srgbClr val="003057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atech.edu/comm/toolbox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://www.mse.gatech.edu/Studen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10" Type="http://schemas.openxmlformats.org/officeDocument/2006/relationships/image" Target="../media/image6.jpeg"/><Relationship Id="rId4" Type="http://schemas.openxmlformats.org/officeDocument/2006/relationships/image" Target="../media/image2.jpg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39205" y="3567613"/>
            <a:ext cx="1709851" cy="176696"/>
          </a:xfrm>
          <a:custGeom>
            <a:avLst/>
            <a:gdLst/>
            <a:ahLst/>
            <a:cxnLst/>
            <a:rect l="l" t="t" r="r" b="b"/>
            <a:pathLst>
              <a:path w="1630045" h="154304">
                <a:moveTo>
                  <a:pt x="1629918" y="153924"/>
                </a:moveTo>
                <a:lnTo>
                  <a:pt x="1629918" y="0"/>
                </a:lnTo>
                <a:lnTo>
                  <a:pt x="0" y="0"/>
                </a:lnTo>
                <a:lnTo>
                  <a:pt x="0" y="153924"/>
                </a:lnTo>
                <a:lnTo>
                  <a:pt x="1629918" y="153924"/>
                </a:lnTo>
                <a:close/>
              </a:path>
            </a:pathLst>
          </a:custGeom>
          <a:solidFill>
            <a:srgbClr val="EAA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600" y="162069"/>
            <a:ext cx="3459479" cy="2000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5" dirty="0">
                <a:solidFill>
                  <a:srgbClr val="003057"/>
                </a:solidFill>
              </a:rPr>
              <a:t>Scientific </a:t>
            </a:r>
            <a:r>
              <a:rPr spc="10" dirty="0">
                <a:solidFill>
                  <a:srgbClr val="003057"/>
                </a:solidFill>
              </a:rPr>
              <a:t>Poster 48x36 </a:t>
            </a:r>
            <a:r>
              <a:rPr spc="5" dirty="0">
                <a:solidFill>
                  <a:srgbClr val="003057"/>
                </a:solidFill>
              </a:rPr>
              <a:t>Poster</a:t>
            </a:r>
            <a:r>
              <a:rPr spc="-55" dirty="0">
                <a:solidFill>
                  <a:srgbClr val="003057"/>
                </a:solidFill>
              </a:rPr>
              <a:t> </a:t>
            </a:r>
            <a:r>
              <a:rPr spc="10" dirty="0">
                <a:solidFill>
                  <a:srgbClr val="003057"/>
                </a:solidFill>
              </a:rPr>
              <a:t>Template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4498" y="397192"/>
            <a:ext cx="3890645" cy="27828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700" b="1" spc="15" dirty="0">
                <a:solidFill>
                  <a:srgbClr val="003057"/>
                </a:solidFill>
                <a:latin typeface="Arial"/>
                <a:cs typeface="Arial"/>
              </a:rPr>
              <a:t>Your name and </a:t>
            </a:r>
            <a:r>
              <a:rPr sz="700" b="1" spc="10" dirty="0">
                <a:solidFill>
                  <a:srgbClr val="003057"/>
                </a:solidFill>
                <a:latin typeface="Arial"/>
                <a:cs typeface="Arial"/>
              </a:rPr>
              <a:t>the </a:t>
            </a:r>
            <a:r>
              <a:rPr sz="700" b="1" spc="15" dirty="0">
                <a:solidFill>
                  <a:srgbClr val="003057"/>
                </a:solidFill>
                <a:latin typeface="Arial"/>
                <a:cs typeface="Arial"/>
              </a:rPr>
              <a:t>names of </a:t>
            </a:r>
            <a:r>
              <a:rPr sz="700" b="1" spc="10" dirty="0">
                <a:solidFill>
                  <a:srgbClr val="003057"/>
                </a:solidFill>
                <a:latin typeface="Arial"/>
                <a:cs typeface="Arial"/>
              </a:rPr>
              <a:t>the </a:t>
            </a:r>
            <a:r>
              <a:rPr sz="700" b="1" spc="15" dirty="0">
                <a:solidFill>
                  <a:srgbClr val="003057"/>
                </a:solidFill>
                <a:latin typeface="Arial"/>
                <a:cs typeface="Arial"/>
              </a:rPr>
              <a:t>people </a:t>
            </a:r>
            <a:r>
              <a:rPr sz="700" b="1" spc="20" dirty="0">
                <a:solidFill>
                  <a:srgbClr val="003057"/>
                </a:solidFill>
                <a:latin typeface="Arial"/>
                <a:cs typeface="Arial"/>
              </a:rPr>
              <a:t>who </a:t>
            </a:r>
            <a:r>
              <a:rPr sz="700" b="1" spc="10" dirty="0">
                <a:solidFill>
                  <a:srgbClr val="003057"/>
                </a:solidFill>
                <a:latin typeface="Arial"/>
                <a:cs typeface="Arial"/>
              </a:rPr>
              <a:t>have </a:t>
            </a:r>
            <a:r>
              <a:rPr sz="700" b="1" spc="15" dirty="0">
                <a:solidFill>
                  <a:srgbClr val="003057"/>
                </a:solidFill>
                <a:latin typeface="Arial"/>
                <a:cs typeface="Arial"/>
              </a:rPr>
              <a:t>contributed </a:t>
            </a:r>
            <a:r>
              <a:rPr sz="700" b="1" spc="10" dirty="0">
                <a:solidFill>
                  <a:srgbClr val="003057"/>
                </a:solidFill>
                <a:latin typeface="Arial"/>
                <a:cs typeface="Arial"/>
              </a:rPr>
              <a:t>to </a:t>
            </a:r>
            <a:r>
              <a:rPr lang="en-US" sz="700" b="1" spc="10" dirty="0" smtClean="0">
                <a:solidFill>
                  <a:srgbClr val="003057"/>
                </a:solidFill>
                <a:latin typeface="Arial"/>
                <a:cs typeface="Arial"/>
              </a:rPr>
              <a:t>the poster</a:t>
            </a:r>
            <a:r>
              <a:rPr sz="700" b="1" dirty="0" smtClean="0">
                <a:solidFill>
                  <a:srgbClr val="003057"/>
                </a:solidFill>
                <a:latin typeface="Arial"/>
                <a:cs typeface="Arial"/>
              </a:rPr>
              <a:t> </a:t>
            </a:r>
            <a:r>
              <a:rPr sz="700" b="1" spc="10" dirty="0" smtClean="0">
                <a:solidFill>
                  <a:srgbClr val="003057"/>
                </a:solidFill>
                <a:latin typeface="Arial"/>
                <a:cs typeface="Arial"/>
              </a:rPr>
              <a:t>here</a:t>
            </a:r>
            <a:r>
              <a:rPr lang="en-US" sz="700" b="1" spc="10" dirty="0" smtClean="0">
                <a:solidFill>
                  <a:srgbClr val="003057"/>
                </a:solidFill>
                <a:latin typeface="Arial"/>
                <a:cs typeface="Arial"/>
              </a:rPr>
              <a:t/>
            </a:r>
            <a:br>
              <a:rPr lang="en-US" sz="700" b="1" spc="10" dirty="0" smtClean="0">
                <a:solidFill>
                  <a:srgbClr val="003057"/>
                </a:solidFill>
                <a:latin typeface="Arial"/>
                <a:cs typeface="Arial"/>
              </a:rPr>
            </a:br>
            <a:endParaRPr sz="300" dirty="0">
              <a:solidFill>
                <a:srgbClr val="003057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700" b="1" spc="-5" dirty="0">
                <a:solidFill>
                  <a:srgbClr val="003057"/>
                </a:solidFill>
                <a:latin typeface="Arial"/>
                <a:cs typeface="Arial"/>
              </a:rPr>
              <a:t>The names and addresses of the associated institutions</a:t>
            </a:r>
            <a:r>
              <a:rPr sz="700" b="1" spc="5" dirty="0">
                <a:solidFill>
                  <a:srgbClr val="003057"/>
                </a:solidFill>
                <a:latin typeface="Arial"/>
                <a:cs typeface="Arial"/>
              </a:rPr>
              <a:t> </a:t>
            </a:r>
            <a:r>
              <a:rPr sz="700" b="1" spc="-10" dirty="0">
                <a:solidFill>
                  <a:srgbClr val="003057"/>
                </a:solidFill>
                <a:latin typeface="Arial"/>
                <a:cs typeface="Arial"/>
              </a:rPr>
              <a:t>here</a:t>
            </a:r>
            <a:endParaRPr sz="700" dirty="0">
              <a:solidFill>
                <a:srgbClr val="00305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795" y="912320"/>
            <a:ext cx="1500371" cy="2953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5595">
              <a:lnSpc>
                <a:spcPct val="101699"/>
              </a:lnSpc>
              <a:spcBef>
                <a:spcPts val="100"/>
              </a:spcBef>
            </a:pPr>
            <a:r>
              <a:rPr sz="900" spc="5" dirty="0">
                <a:solidFill>
                  <a:srgbClr val="003057"/>
                </a:solidFill>
                <a:latin typeface="Arial Black"/>
                <a:cs typeface="Arial Black"/>
              </a:rPr>
              <a:t>CREATING </a:t>
            </a:r>
            <a:r>
              <a:rPr sz="900" spc="10" dirty="0">
                <a:solidFill>
                  <a:srgbClr val="003057"/>
                </a:solidFill>
                <a:latin typeface="Arial Black"/>
                <a:cs typeface="Arial Black"/>
              </a:rPr>
              <a:t>A  </a:t>
            </a:r>
            <a:r>
              <a:rPr sz="900" spc="5" dirty="0">
                <a:solidFill>
                  <a:srgbClr val="003057"/>
                </a:solidFill>
                <a:latin typeface="Arial Black"/>
                <a:cs typeface="Arial Black"/>
              </a:rPr>
              <a:t>POWERPOINT</a:t>
            </a:r>
            <a:r>
              <a:rPr sz="900" spc="-35" dirty="0">
                <a:solidFill>
                  <a:srgbClr val="003057"/>
                </a:solidFill>
                <a:latin typeface="Arial Black"/>
                <a:cs typeface="Arial Black"/>
              </a:rPr>
              <a:t> </a:t>
            </a:r>
            <a:r>
              <a:rPr sz="900" spc="5" dirty="0">
                <a:solidFill>
                  <a:srgbClr val="003057"/>
                </a:solidFill>
                <a:latin typeface="Arial Black"/>
                <a:cs typeface="Arial Black"/>
              </a:rPr>
              <a:t>POSTER</a:t>
            </a:r>
            <a:endParaRPr sz="900" dirty="0">
              <a:solidFill>
                <a:srgbClr val="003057"/>
              </a:solidFill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4232" y="3579338"/>
            <a:ext cx="1155700" cy="15324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spc="10" dirty="0">
                <a:solidFill>
                  <a:srgbClr val="003057"/>
                </a:solidFill>
                <a:latin typeface="Arial Black"/>
                <a:cs typeface="Arial Black"/>
              </a:rPr>
              <a:t>WEB</a:t>
            </a:r>
            <a:r>
              <a:rPr sz="900" spc="-50" dirty="0">
                <a:solidFill>
                  <a:srgbClr val="003057"/>
                </a:solidFill>
                <a:latin typeface="Arial Black"/>
                <a:cs typeface="Arial Black"/>
              </a:rPr>
              <a:t> </a:t>
            </a:r>
            <a:r>
              <a:rPr sz="900" spc="5" dirty="0">
                <a:solidFill>
                  <a:srgbClr val="003057"/>
                </a:solidFill>
                <a:latin typeface="Arial Black"/>
                <a:cs typeface="Arial Black"/>
              </a:rPr>
              <a:t>RESOURCES</a:t>
            </a:r>
            <a:endParaRPr sz="900" dirty="0">
              <a:solidFill>
                <a:srgbClr val="003057"/>
              </a:solidFill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0477" y="3660558"/>
            <a:ext cx="1184275" cy="889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" dirty="0">
                <a:latin typeface="Arial Narrow"/>
                <a:cs typeface="Arial Narrow"/>
              </a:rPr>
              <a:t>Figure 1: Original image at </a:t>
            </a:r>
            <a:r>
              <a:rPr sz="400" spc="5" dirty="0">
                <a:latin typeface="Arial Narrow"/>
                <a:cs typeface="Arial Narrow"/>
              </a:rPr>
              <a:t>100%, </a:t>
            </a:r>
            <a:r>
              <a:rPr sz="400" dirty="0">
                <a:latin typeface="Arial Narrow"/>
                <a:cs typeface="Arial Narrow"/>
              </a:rPr>
              <a:t>enlarged 200% and</a:t>
            </a:r>
            <a:r>
              <a:rPr sz="400" spc="45" dirty="0">
                <a:latin typeface="Arial Narrow"/>
                <a:cs typeface="Arial Narrow"/>
              </a:rPr>
              <a:t> </a:t>
            </a:r>
            <a:r>
              <a:rPr sz="400" dirty="0">
                <a:latin typeface="Arial Narrow"/>
                <a:cs typeface="Arial Narrow"/>
              </a:rPr>
              <a:t>400%.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2560477" y="3268293"/>
            <a:ext cx="1381125" cy="322036"/>
            <a:chOff x="2503932" y="3205733"/>
            <a:chExt cx="1358898" cy="414655"/>
          </a:xfrm>
        </p:grpSpPr>
        <p:sp>
          <p:nvSpPr>
            <p:cNvPr id="10" name="object 10"/>
            <p:cNvSpPr/>
            <p:nvPr/>
          </p:nvSpPr>
          <p:spPr>
            <a:xfrm>
              <a:off x="2504694" y="3206495"/>
              <a:ext cx="336295" cy="41300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03932" y="3205733"/>
              <a:ext cx="333375" cy="414655"/>
            </a:xfrm>
            <a:custGeom>
              <a:avLst/>
              <a:gdLst/>
              <a:ahLst/>
              <a:cxnLst/>
              <a:rect l="l" t="t" r="r" b="b"/>
              <a:pathLst>
                <a:path w="333375" h="414654">
                  <a:moveTo>
                    <a:pt x="0" y="414528"/>
                  </a:moveTo>
                  <a:lnTo>
                    <a:pt x="0" y="0"/>
                  </a:lnTo>
                  <a:lnTo>
                    <a:pt x="332993" y="0"/>
                  </a:lnTo>
                  <a:lnTo>
                    <a:pt x="332993" y="414528"/>
                  </a:lnTo>
                  <a:lnTo>
                    <a:pt x="0" y="41452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15995" y="3206495"/>
              <a:ext cx="335521" cy="41300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15233" y="3205733"/>
              <a:ext cx="332740" cy="414655"/>
            </a:xfrm>
            <a:custGeom>
              <a:avLst/>
              <a:gdLst/>
              <a:ahLst/>
              <a:cxnLst/>
              <a:rect l="l" t="t" r="r" b="b"/>
              <a:pathLst>
                <a:path w="332739" h="414654">
                  <a:moveTo>
                    <a:pt x="0" y="414528"/>
                  </a:moveTo>
                  <a:lnTo>
                    <a:pt x="0" y="0"/>
                  </a:lnTo>
                  <a:lnTo>
                    <a:pt x="332232" y="0"/>
                  </a:lnTo>
                  <a:lnTo>
                    <a:pt x="332232" y="414528"/>
                  </a:lnTo>
                  <a:lnTo>
                    <a:pt x="0" y="41452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26535" y="3206495"/>
              <a:ext cx="336295" cy="41300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25773" y="3205733"/>
              <a:ext cx="333375" cy="414655"/>
            </a:xfrm>
            <a:custGeom>
              <a:avLst/>
              <a:gdLst/>
              <a:ahLst/>
              <a:cxnLst/>
              <a:rect l="l" t="t" r="r" b="b"/>
              <a:pathLst>
                <a:path w="333375" h="414654">
                  <a:moveTo>
                    <a:pt x="0" y="414528"/>
                  </a:moveTo>
                  <a:lnTo>
                    <a:pt x="0" y="0"/>
                  </a:lnTo>
                  <a:lnTo>
                    <a:pt x="332994" y="0"/>
                  </a:lnTo>
                  <a:lnTo>
                    <a:pt x="332994" y="414528"/>
                  </a:lnTo>
                  <a:lnTo>
                    <a:pt x="0" y="41452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38518" y="3439458"/>
              <a:ext cx="145199" cy="16348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518275" y="913193"/>
            <a:ext cx="1652270" cy="2953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38784">
              <a:lnSpc>
                <a:spcPct val="101699"/>
              </a:lnSpc>
              <a:spcBef>
                <a:spcPts val="100"/>
              </a:spcBef>
            </a:pPr>
            <a:r>
              <a:rPr sz="900" spc="10" dirty="0">
                <a:solidFill>
                  <a:srgbClr val="003057"/>
                </a:solidFill>
                <a:latin typeface="Arial Black"/>
                <a:cs typeface="Arial Black"/>
              </a:rPr>
              <a:t>IMPORTING  </a:t>
            </a:r>
            <a:r>
              <a:rPr sz="900" spc="5" dirty="0">
                <a:solidFill>
                  <a:srgbClr val="003057"/>
                </a:solidFill>
                <a:latin typeface="Arial Black"/>
                <a:cs typeface="Arial Black"/>
              </a:rPr>
              <a:t>IMAGES/</a:t>
            </a:r>
            <a:r>
              <a:rPr sz="900" dirty="0">
                <a:solidFill>
                  <a:srgbClr val="003057"/>
                </a:solidFill>
                <a:latin typeface="Arial Black"/>
                <a:cs typeface="Arial Black"/>
              </a:rPr>
              <a:t>TA</a:t>
            </a:r>
            <a:r>
              <a:rPr sz="900" spc="5" dirty="0">
                <a:solidFill>
                  <a:srgbClr val="003057"/>
                </a:solidFill>
                <a:latin typeface="Arial Black"/>
                <a:cs typeface="Arial Black"/>
              </a:rPr>
              <a:t>BLES/GRA</a:t>
            </a:r>
            <a:r>
              <a:rPr sz="900" dirty="0">
                <a:solidFill>
                  <a:srgbClr val="003057"/>
                </a:solidFill>
                <a:latin typeface="Arial Black"/>
                <a:cs typeface="Arial Black"/>
              </a:rPr>
              <a:t>P</a:t>
            </a:r>
            <a:r>
              <a:rPr sz="900" spc="5" dirty="0">
                <a:solidFill>
                  <a:srgbClr val="003057"/>
                </a:solidFill>
                <a:latin typeface="Arial Black"/>
                <a:cs typeface="Arial Black"/>
              </a:rPr>
              <a:t>HS</a:t>
            </a:r>
            <a:endParaRPr sz="900" dirty="0">
              <a:solidFill>
                <a:srgbClr val="003057"/>
              </a:solidFill>
              <a:latin typeface="Arial Black"/>
              <a:cs typeface="Arial Black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body" idx="4294967295"/>
          </p:nvPr>
        </p:nvSpPr>
        <p:spPr>
          <a:xfrm>
            <a:off x="1834046" y="1327404"/>
            <a:ext cx="3018284" cy="174124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06375" indent="-139700">
              <a:lnSpc>
                <a:spcPct val="100000"/>
              </a:lnSpc>
              <a:spcBef>
                <a:spcPts val="114"/>
              </a:spcBef>
              <a:buFont typeface="Wingdings"/>
              <a:buChar char=""/>
              <a:tabLst>
                <a:tab pos="207010" algn="l"/>
              </a:tabLst>
            </a:pPr>
            <a:r>
              <a:rPr sz="850" spc="5" dirty="0">
                <a:latin typeface="Arial Narrow" panose="020B0606020202030204" pitchFamily="34" charset="0"/>
              </a:rPr>
              <a:t>Save </a:t>
            </a:r>
            <a:r>
              <a:rPr sz="850" dirty="0">
                <a:latin typeface="Arial Narrow" panose="020B0606020202030204" pitchFamily="34" charset="0"/>
              </a:rPr>
              <a:t>images and </a:t>
            </a:r>
            <a:r>
              <a:rPr sz="850" spc="5" dirty="0">
                <a:latin typeface="Arial Narrow" panose="020B0606020202030204" pitchFamily="34" charset="0"/>
              </a:rPr>
              <a:t>photos </a:t>
            </a:r>
            <a:r>
              <a:rPr sz="850" dirty="0">
                <a:latin typeface="Arial Narrow" panose="020B0606020202030204" pitchFamily="34" charset="0"/>
              </a:rPr>
              <a:t>as </a:t>
            </a:r>
            <a:r>
              <a:rPr sz="850" spc="-5" dirty="0">
                <a:latin typeface="Arial Narrow" panose="020B0606020202030204" pitchFamily="34" charset="0"/>
              </a:rPr>
              <a:t>tiff </a:t>
            </a:r>
            <a:r>
              <a:rPr sz="850" dirty="0">
                <a:latin typeface="Arial Narrow" panose="020B0606020202030204" pitchFamily="34" charset="0"/>
              </a:rPr>
              <a:t>or jpeg</a:t>
            </a:r>
          </a:p>
          <a:p>
            <a:pPr marL="206375" indent="-139700">
              <a:lnSpc>
                <a:spcPct val="100000"/>
              </a:lnSpc>
              <a:spcBef>
                <a:spcPts val="20"/>
              </a:spcBef>
              <a:buFont typeface="Wingdings"/>
              <a:buChar char=""/>
              <a:tabLst>
                <a:tab pos="207010" algn="l"/>
              </a:tabLst>
            </a:pPr>
            <a:r>
              <a:rPr sz="850" spc="5" dirty="0">
                <a:latin typeface="Arial Narrow" panose="020B0606020202030204" pitchFamily="34" charset="0"/>
              </a:rPr>
              <a:t>Set </a:t>
            </a:r>
            <a:r>
              <a:rPr sz="850" dirty="0">
                <a:latin typeface="Arial Narrow" panose="020B0606020202030204" pitchFamily="34" charset="0"/>
              </a:rPr>
              <a:t>resolution to 150</a:t>
            </a:r>
            <a:r>
              <a:rPr sz="850" spc="-20" dirty="0">
                <a:latin typeface="Arial Narrow" panose="020B0606020202030204" pitchFamily="34" charset="0"/>
              </a:rPr>
              <a:t> </a:t>
            </a:r>
            <a:r>
              <a:rPr sz="850" spc="5" dirty="0" smtClean="0">
                <a:latin typeface="Arial Narrow" panose="020B0606020202030204" pitchFamily="34" charset="0"/>
              </a:rPr>
              <a:t>dpi</a:t>
            </a:r>
            <a:r>
              <a:rPr lang="en-US" sz="850" spc="5" dirty="0" smtClean="0">
                <a:latin typeface="Arial Narrow" panose="020B0606020202030204" pitchFamily="34" charset="0"/>
              </a:rPr>
              <a:t> (</a:t>
            </a:r>
            <a:r>
              <a:rPr sz="850" spc="5" dirty="0" smtClean="0">
                <a:latin typeface="Arial Narrow" panose="020B0606020202030204" pitchFamily="34" charset="0"/>
              </a:rPr>
              <a:t>dots </a:t>
            </a:r>
            <a:r>
              <a:rPr sz="850" spc="5" dirty="0">
                <a:latin typeface="Arial Narrow" panose="020B0606020202030204" pitchFamily="34" charset="0"/>
              </a:rPr>
              <a:t>per inch </a:t>
            </a:r>
            <a:endParaRPr lang="en-US" sz="850" spc="5" dirty="0" smtClean="0">
              <a:latin typeface="Arial Narrow" panose="020B0606020202030204" pitchFamily="34" charset="0"/>
            </a:endParaRPr>
          </a:p>
          <a:p>
            <a:pPr marL="66675">
              <a:lnSpc>
                <a:spcPct val="100000"/>
              </a:lnSpc>
              <a:spcBef>
                <a:spcPts val="20"/>
              </a:spcBef>
              <a:tabLst>
                <a:tab pos="207010" algn="l"/>
              </a:tabLst>
            </a:pPr>
            <a:r>
              <a:rPr lang="en-US" sz="850" spc="5" dirty="0">
                <a:latin typeface="Arial Narrow" panose="020B0606020202030204" pitchFamily="34" charset="0"/>
              </a:rPr>
              <a:t>	</a:t>
            </a:r>
            <a:r>
              <a:rPr sz="850" dirty="0" smtClean="0">
                <a:latin typeface="Arial Narrow" panose="020B0606020202030204" pitchFamily="34" charset="0"/>
              </a:rPr>
              <a:t>applies </a:t>
            </a:r>
            <a:r>
              <a:rPr sz="850" spc="5" dirty="0">
                <a:latin typeface="Arial Narrow" panose="020B0606020202030204" pitchFamily="34" charset="0"/>
              </a:rPr>
              <a:t>to bitmap</a:t>
            </a:r>
            <a:r>
              <a:rPr sz="850" spc="-90" dirty="0">
                <a:latin typeface="Arial Narrow" panose="020B0606020202030204" pitchFamily="34" charset="0"/>
              </a:rPr>
              <a:t> </a:t>
            </a:r>
            <a:r>
              <a:rPr sz="850" dirty="0">
                <a:latin typeface="Arial Narrow" panose="020B0606020202030204" pitchFamily="34" charset="0"/>
              </a:rPr>
              <a:t>pixel  </a:t>
            </a:r>
            <a:r>
              <a:rPr sz="850" spc="5" dirty="0">
                <a:latin typeface="Arial Narrow" panose="020B0606020202030204" pitchFamily="34" charset="0"/>
              </a:rPr>
              <a:t>based</a:t>
            </a:r>
            <a:r>
              <a:rPr sz="850" spc="-5" dirty="0">
                <a:latin typeface="Arial Narrow" panose="020B0606020202030204" pitchFamily="34" charset="0"/>
              </a:rPr>
              <a:t> </a:t>
            </a:r>
            <a:r>
              <a:rPr sz="850" spc="5" dirty="0">
                <a:latin typeface="Arial Narrow" panose="020B0606020202030204" pitchFamily="34" charset="0"/>
              </a:rPr>
              <a:t>images)</a:t>
            </a:r>
          </a:p>
          <a:p>
            <a:pPr marL="206375" indent="-139700">
              <a:lnSpc>
                <a:spcPts val="1060"/>
              </a:lnSpc>
              <a:buFont typeface="Wingdings"/>
              <a:buChar char=""/>
              <a:tabLst>
                <a:tab pos="207010" algn="l"/>
              </a:tabLst>
            </a:pPr>
            <a:r>
              <a:rPr sz="850" spc="5" dirty="0">
                <a:latin typeface="Arial Narrow" panose="020B0606020202030204" pitchFamily="34" charset="0"/>
              </a:rPr>
              <a:t>Insert </a:t>
            </a:r>
            <a:r>
              <a:rPr sz="850" spc="5" dirty="0" smtClean="0">
                <a:latin typeface="Arial Narrow" panose="020B0606020202030204" pitchFamily="34" charset="0"/>
              </a:rPr>
              <a:t>image</a:t>
            </a:r>
            <a:r>
              <a:rPr lang="en-US" sz="850" spc="5" dirty="0" smtClean="0">
                <a:latin typeface="Arial Narrow" panose="020B0606020202030204" pitchFamily="34" charset="0"/>
              </a:rPr>
              <a:t>: </a:t>
            </a:r>
            <a:r>
              <a:rPr sz="850" spc="5" dirty="0" smtClean="0">
                <a:latin typeface="Arial Narrow" panose="020B0606020202030204" pitchFamily="34" charset="0"/>
              </a:rPr>
              <a:t>Insert </a:t>
            </a:r>
            <a:r>
              <a:rPr sz="850" spc="5" dirty="0">
                <a:latin typeface="Arial Narrow" panose="020B0606020202030204" pitchFamily="34" charset="0"/>
              </a:rPr>
              <a:t>&gt; </a:t>
            </a:r>
            <a:r>
              <a:rPr sz="850" dirty="0">
                <a:latin typeface="Arial Narrow" panose="020B0606020202030204" pitchFamily="34" charset="0"/>
              </a:rPr>
              <a:t>Picture </a:t>
            </a:r>
            <a:r>
              <a:rPr sz="850" spc="5" dirty="0">
                <a:latin typeface="Arial Narrow" panose="020B0606020202030204" pitchFamily="34" charset="0"/>
              </a:rPr>
              <a:t>&gt; From</a:t>
            </a:r>
            <a:r>
              <a:rPr sz="850" spc="-20" dirty="0">
                <a:latin typeface="Arial Narrow" panose="020B0606020202030204" pitchFamily="34" charset="0"/>
              </a:rPr>
              <a:t> </a:t>
            </a:r>
            <a:r>
              <a:rPr sz="850" dirty="0">
                <a:latin typeface="Arial Narrow" panose="020B0606020202030204" pitchFamily="34" charset="0"/>
              </a:rPr>
              <a:t>file</a:t>
            </a:r>
          </a:p>
          <a:p>
            <a:pPr marL="206375" marR="1329690">
              <a:lnSpc>
                <a:spcPct val="101699"/>
              </a:lnSpc>
              <a:spcBef>
                <a:spcPts val="5"/>
              </a:spcBef>
            </a:pPr>
            <a:r>
              <a:rPr sz="850" spc="5" dirty="0" smtClean="0">
                <a:latin typeface="Arial Narrow" panose="020B0606020202030204" pitchFamily="34" charset="0"/>
              </a:rPr>
              <a:t>(</a:t>
            </a:r>
            <a:r>
              <a:rPr lang="en-US" sz="850" spc="5" dirty="0" smtClean="0">
                <a:latin typeface="Arial Narrow" panose="020B0606020202030204" pitchFamily="34" charset="0"/>
              </a:rPr>
              <a:t>“insert” will provide better results than </a:t>
            </a:r>
            <a:r>
              <a:rPr sz="850" spc="5" dirty="0" smtClean="0">
                <a:latin typeface="Arial Narrow" panose="020B0606020202030204" pitchFamily="34" charset="0"/>
              </a:rPr>
              <a:t>copying </a:t>
            </a:r>
            <a:r>
              <a:rPr sz="850" dirty="0">
                <a:latin typeface="Arial Narrow" panose="020B0606020202030204" pitchFamily="34" charset="0"/>
              </a:rPr>
              <a:t>and pasting </a:t>
            </a:r>
            <a:r>
              <a:rPr sz="850" dirty="0" smtClean="0">
                <a:latin typeface="Arial Narrow" panose="020B0606020202030204" pitchFamily="34" charset="0"/>
              </a:rPr>
              <a:t>images)</a:t>
            </a:r>
            <a:endParaRPr sz="850" dirty="0">
              <a:latin typeface="Arial Narrow" panose="020B0606020202030204" pitchFamily="34" charset="0"/>
            </a:endParaRPr>
          </a:p>
          <a:p>
            <a:pPr marL="206375" indent="-139700">
              <a:lnSpc>
                <a:spcPct val="100000"/>
              </a:lnSpc>
              <a:spcBef>
                <a:spcPts val="20"/>
              </a:spcBef>
              <a:buFont typeface="Wingdings"/>
              <a:buChar char=""/>
              <a:tabLst>
                <a:tab pos="207010" algn="l"/>
              </a:tabLst>
            </a:pPr>
            <a:r>
              <a:rPr sz="850" spc="5" dirty="0">
                <a:latin typeface="Arial Narrow" panose="020B0606020202030204" pitchFamily="34" charset="0"/>
                <a:cs typeface="Arial Narrow"/>
              </a:rPr>
              <a:t>AVOID IMAGES DOWNLOADED </a:t>
            </a:r>
            <a:r>
              <a:rPr lang="en-US" sz="850" spc="5" dirty="0" smtClean="0">
                <a:latin typeface="Arial Narrow" panose="020B0606020202030204" pitchFamily="34" charset="0"/>
                <a:cs typeface="Arial Narrow"/>
              </a:rPr>
              <a:t/>
            </a:r>
            <a:br>
              <a:rPr lang="en-US" sz="850" spc="5" dirty="0" smtClean="0">
                <a:latin typeface="Arial Narrow" panose="020B0606020202030204" pitchFamily="34" charset="0"/>
                <a:cs typeface="Arial Narrow"/>
              </a:rPr>
            </a:br>
            <a:r>
              <a:rPr sz="850" spc="5" dirty="0" smtClean="0">
                <a:latin typeface="Arial Narrow" panose="020B0606020202030204" pitchFamily="34" charset="0"/>
                <a:cs typeface="Arial Narrow"/>
              </a:rPr>
              <a:t>FROM </a:t>
            </a:r>
            <a:r>
              <a:rPr lang="en-US" sz="850" spc="5" dirty="0" smtClean="0">
                <a:latin typeface="Arial Narrow" panose="020B0606020202030204" pitchFamily="34" charset="0"/>
                <a:cs typeface="Arial Narrow"/>
              </a:rPr>
              <a:t> </a:t>
            </a:r>
            <a:r>
              <a:rPr sz="850" spc="5" dirty="0" smtClean="0">
                <a:latin typeface="Arial Narrow" panose="020B0606020202030204" pitchFamily="34" charset="0"/>
                <a:cs typeface="Arial Narrow"/>
              </a:rPr>
              <a:t>THE</a:t>
            </a:r>
            <a:r>
              <a:rPr sz="850" spc="-25" dirty="0" smtClean="0">
                <a:latin typeface="Arial Narrow" panose="020B0606020202030204" pitchFamily="34" charset="0"/>
                <a:cs typeface="Arial Narrow"/>
              </a:rPr>
              <a:t> </a:t>
            </a:r>
            <a:r>
              <a:rPr sz="850" spc="5" dirty="0">
                <a:latin typeface="Arial Narrow" panose="020B0606020202030204" pitchFamily="34" charset="0"/>
                <a:cs typeface="Arial Narrow"/>
              </a:rPr>
              <a:t>WEB</a:t>
            </a:r>
          </a:p>
          <a:p>
            <a:pPr marL="206375">
              <a:lnSpc>
                <a:spcPct val="100000"/>
              </a:lnSpc>
              <a:spcBef>
                <a:spcPts val="25"/>
              </a:spcBef>
            </a:pPr>
            <a:r>
              <a:rPr sz="850" spc="5" dirty="0">
                <a:latin typeface="Arial Narrow" panose="020B0606020202030204" pitchFamily="34" charset="0"/>
              </a:rPr>
              <a:t>When </a:t>
            </a:r>
            <a:r>
              <a:rPr sz="850" dirty="0">
                <a:latin typeface="Arial Narrow" panose="020B0606020202030204" pitchFamily="34" charset="0"/>
              </a:rPr>
              <a:t>the </a:t>
            </a:r>
            <a:r>
              <a:rPr sz="850" spc="5" dirty="0">
                <a:latin typeface="Arial Narrow" panose="020B0606020202030204" pitchFamily="34" charset="0"/>
              </a:rPr>
              <a:t>only source </a:t>
            </a:r>
            <a:r>
              <a:rPr sz="850" dirty="0">
                <a:latin typeface="Arial Narrow" panose="020B0606020202030204" pitchFamily="34" charset="0"/>
              </a:rPr>
              <a:t>is </a:t>
            </a:r>
            <a:r>
              <a:rPr sz="850" spc="5" dirty="0">
                <a:latin typeface="Arial Narrow" panose="020B0606020202030204" pitchFamily="34" charset="0"/>
              </a:rPr>
              <a:t>the Web (most images 72 </a:t>
            </a:r>
            <a:r>
              <a:rPr sz="850" dirty="0">
                <a:latin typeface="Arial Narrow" panose="020B0606020202030204" pitchFamily="34" charset="0"/>
              </a:rPr>
              <a:t>dpi)</a:t>
            </a:r>
            <a:r>
              <a:rPr sz="850" spc="-40" dirty="0">
                <a:latin typeface="Arial Narrow" panose="020B0606020202030204" pitchFamily="34" charset="0"/>
              </a:rPr>
              <a:t> </a:t>
            </a:r>
            <a:r>
              <a:rPr sz="850" dirty="0">
                <a:latin typeface="Arial Narrow" panose="020B0606020202030204" pitchFamily="34" charset="0"/>
              </a:rPr>
              <a:t>scaling</a:t>
            </a:r>
          </a:p>
          <a:p>
            <a:pPr marL="206375" marR="5080">
              <a:lnSpc>
                <a:spcPct val="101699"/>
              </a:lnSpc>
            </a:pPr>
            <a:r>
              <a:rPr sz="850" spc="5" dirty="0">
                <a:latin typeface="Arial Narrow" panose="020B0606020202030204" pitchFamily="34" charset="0"/>
              </a:rPr>
              <a:t>has to </a:t>
            </a:r>
            <a:r>
              <a:rPr sz="850" dirty="0">
                <a:latin typeface="Arial Narrow" panose="020B0606020202030204" pitchFamily="34" charset="0"/>
              </a:rPr>
              <a:t>be applied </a:t>
            </a:r>
            <a:r>
              <a:rPr sz="850" spc="5" dirty="0">
                <a:latin typeface="Arial Narrow" panose="020B0606020202030204" pitchFamily="34" charset="0"/>
              </a:rPr>
              <a:t>with </a:t>
            </a:r>
            <a:r>
              <a:rPr sz="850" dirty="0">
                <a:latin typeface="Arial Narrow" panose="020B0606020202030204" pitchFamily="34" charset="0"/>
              </a:rPr>
              <a:t>caution. Scaling </a:t>
            </a:r>
            <a:r>
              <a:rPr sz="850" spc="5" dirty="0">
                <a:latin typeface="Arial Narrow" panose="020B0606020202030204" pitchFamily="34" charset="0"/>
              </a:rPr>
              <a:t>more </a:t>
            </a:r>
            <a:r>
              <a:rPr sz="850" dirty="0">
                <a:latin typeface="Arial Narrow" panose="020B0606020202030204" pitchFamily="34" charset="0"/>
              </a:rPr>
              <a:t>than </a:t>
            </a:r>
            <a:r>
              <a:rPr sz="850" spc="5" dirty="0">
                <a:latin typeface="Arial Narrow" panose="020B0606020202030204" pitchFamily="34" charset="0"/>
              </a:rPr>
              <a:t>3 </a:t>
            </a:r>
            <a:r>
              <a:rPr sz="850" dirty="0">
                <a:latin typeface="Arial Narrow" panose="020B0606020202030204" pitchFamily="34" charset="0"/>
              </a:rPr>
              <a:t>times its original  </a:t>
            </a:r>
            <a:r>
              <a:rPr sz="850" spc="5" dirty="0">
                <a:latin typeface="Arial Narrow" panose="020B0606020202030204" pitchFamily="34" charset="0"/>
              </a:rPr>
              <a:t>size may </a:t>
            </a:r>
            <a:r>
              <a:rPr sz="850" dirty="0">
                <a:latin typeface="Arial Narrow" panose="020B0606020202030204" pitchFamily="34" charset="0"/>
              </a:rPr>
              <a:t>cause pixelation </a:t>
            </a:r>
            <a:r>
              <a:rPr sz="850" spc="5" dirty="0">
                <a:latin typeface="Arial Narrow" panose="020B0606020202030204" pitchFamily="34" charset="0"/>
              </a:rPr>
              <a:t>(A </a:t>
            </a:r>
            <a:r>
              <a:rPr sz="850" dirty="0">
                <a:latin typeface="Arial Narrow" panose="020B0606020202030204" pitchFamily="34" charset="0"/>
              </a:rPr>
              <a:t>simple </a:t>
            </a:r>
            <a:r>
              <a:rPr sz="850" spc="5" dirty="0">
                <a:latin typeface="Arial Narrow" panose="020B0606020202030204" pitchFamily="34" charset="0"/>
              </a:rPr>
              <a:t>way </a:t>
            </a:r>
            <a:r>
              <a:rPr sz="850" dirty="0">
                <a:latin typeface="Arial Narrow" panose="020B0606020202030204" pitchFamily="34" charset="0"/>
              </a:rPr>
              <a:t>to preview printing quality</a:t>
            </a:r>
            <a:r>
              <a:rPr sz="850" spc="55" dirty="0">
                <a:latin typeface="Arial Narrow" panose="020B0606020202030204" pitchFamily="34" charset="0"/>
              </a:rPr>
              <a:t> </a:t>
            </a:r>
            <a:r>
              <a:rPr sz="850" spc="5" dirty="0">
                <a:latin typeface="Arial Narrow" panose="020B0606020202030204" pitchFamily="34" charset="0"/>
              </a:rPr>
              <a:t>is</a:t>
            </a:r>
          </a:p>
          <a:p>
            <a:pPr marL="206375" marR="57785">
              <a:lnSpc>
                <a:spcPct val="101699"/>
              </a:lnSpc>
              <a:spcBef>
                <a:spcPts val="5"/>
              </a:spcBef>
            </a:pPr>
            <a:r>
              <a:rPr sz="850" spc="5" dirty="0">
                <a:latin typeface="Arial Narrow" panose="020B0606020202030204" pitchFamily="34" charset="0"/>
              </a:rPr>
              <a:t>to zoom in </a:t>
            </a:r>
            <a:r>
              <a:rPr sz="850" dirty="0">
                <a:latin typeface="Arial Narrow" panose="020B0606020202030204" pitchFamily="34" charset="0"/>
              </a:rPr>
              <a:t>at </a:t>
            </a:r>
            <a:r>
              <a:rPr sz="850" spc="5" dirty="0">
                <a:latin typeface="Arial Narrow" panose="020B0606020202030204" pitchFamily="34" charset="0"/>
              </a:rPr>
              <a:t>100% 200% 400</a:t>
            </a:r>
            <a:r>
              <a:rPr sz="850" spc="5" dirty="0" smtClean="0">
                <a:latin typeface="Arial Narrow" panose="020B0606020202030204" pitchFamily="34" charset="0"/>
              </a:rPr>
              <a:t>%</a:t>
            </a:r>
            <a:r>
              <a:rPr lang="en-US" sz="850" spc="5" dirty="0" smtClean="0">
                <a:latin typeface="Arial Narrow" panose="020B0606020202030204" pitchFamily="34" charset="0"/>
              </a:rPr>
              <a:t>. This view should replicate</a:t>
            </a:r>
            <a:r>
              <a:rPr sz="850" dirty="0" smtClean="0">
                <a:latin typeface="Arial Narrow" panose="020B0606020202030204" pitchFamily="34" charset="0"/>
              </a:rPr>
              <a:t> </a:t>
            </a:r>
            <a:r>
              <a:rPr sz="850" spc="5" dirty="0">
                <a:latin typeface="Arial Narrow" panose="020B0606020202030204" pitchFamily="34" charset="0"/>
              </a:rPr>
              <a:t>what </a:t>
            </a:r>
            <a:r>
              <a:rPr sz="850" dirty="0">
                <a:latin typeface="Arial Narrow" panose="020B0606020202030204" pitchFamily="34" charset="0"/>
              </a:rPr>
              <a:t>you’ll  </a:t>
            </a:r>
            <a:r>
              <a:rPr sz="850" spc="5" dirty="0">
                <a:latin typeface="Arial Narrow" panose="020B0606020202030204" pitchFamily="34" charset="0"/>
              </a:rPr>
              <a:t>get at</a:t>
            </a:r>
            <a:r>
              <a:rPr sz="850" spc="-20" dirty="0">
                <a:latin typeface="Arial Narrow" panose="020B0606020202030204" pitchFamily="34" charset="0"/>
              </a:rPr>
              <a:t> </a:t>
            </a:r>
            <a:r>
              <a:rPr sz="850" dirty="0">
                <a:latin typeface="Arial Narrow" panose="020B0606020202030204" pitchFamily="34" charset="0"/>
              </a:rPr>
              <a:t>printing.)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845965" y="3877498"/>
            <a:ext cx="3006365" cy="9462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1765" marR="22860" indent="-139700" algn="just">
              <a:lnSpc>
                <a:spcPct val="102000"/>
              </a:lnSpc>
              <a:spcBef>
                <a:spcPts val="95"/>
              </a:spcBef>
              <a:buFont typeface="Wingdings"/>
              <a:buChar char=""/>
              <a:tabLst>
                <a:tab pos="152400" algn="l"/>
              </a:tabLst>
            </a:pPr>
            <a:r>
              <a:rPr sz="850" spc="5" dirty="0">
                <a:latin typeface="Arial Narrow"/>
                <a:cs typeface="Arial Narrow"/>
              </a:rPr>
              <a:t>Importing </a:t>
            </a:r>
            <a:r>
              <a:rPr sz="850" dirty="0">
                <a:latin typeface="Arial Narrow"/>
                <a:cs typeface="Arial Narrow"/>
              </a:rPr>
              <a:t>tables, </a:t>
            </a:r>
            <a:r>
              <a:rPr sz="850" spc="5" dirty="0">
                <a:latin typeface="Arial Narrow"/>
                <a:cs typeface="Arial Narrow"/>
              </a:rPr>
              <a:t>charts and graphs </a:t>
            </a:r>
            <a:r>
              <a:rPr sz="850" dirty="0">
                <a:latin typeface="Arial Narrow"/>
                <a:cs typeface="Arial Narrow"/>
              </a:rPr>
              <a:t>is easier </a:t>
            </a:r>
            <a:r>
              <a:rPr sz="850" spc="5" dirty="0">
                <a:latin typeface="Arial Narrow"/>
                <a:cs typeface="Arial Narrow"/>
              </a:rPr>
              <a:t>than </a:t>
            </a:r>
            <a:r>
              <a:rPr sz="850" dirty="0">
                <a:latin typeface="Arial Narrow"/>
                <a:cs typeface="Arial Narrow"/>
              </a:rPr>
              <a:t>importing </a:t>
            </a:r>
            <a:r>
              <a:rPr sz="850" spc="5" dirty="0">
                <a:latin typeface="Arial Narrow"/>
                <a:cs typeface="Arial Narrow"/>
              </a:rPr>
              <a:t>photos.  To </a:t>
            </a:r>
            <a:r>
              <a:rPr sz="850" dirty="0">
                <a:latin typeface="Arial Narrow"/>
                <a:cs typeface="Arial Narrow"/>
              </a:rPr>
              <a:t>import </a:t>
            </a:r>
            <a:r>
              <a:rPr sz="850" spc="5" dirty="0">
                <a:latin typeface="Arial Narrow"/>
                <a:cs typeface="Arial Narrow"/>
              </a:rPr>
              <a:t>charts and graphs </a:t>
            </a:r>
            <a:r>
              <a:rPr sz="850" dirty="0">
                <a:latin typeface="Arial Narrow"/>
                <a:cs typeface="Arial Narrow"/>
              </a:rPr>
              <a:t>from Excel, </a:t>
            </a:r>
            <a:r>
              <a:rPr sz="850" spc="5" dirty="0">
                <a:latin typeface="Arial Narrow"/>
                <a:cs typeface="Arial Narrow"/>
              </a:rPr>
              <a:t>Word or </a:t>
            </a:r>
            <a:r>
              <a:rPr sz="850" dirty="0">
                <a:latin typeface="Arial Narrow"/>
                <a:cs typeface="Arial Narrow"/>
              </a:rPr>
              <a:t>other applications,  </a:t>
            </a:r>
            <a:r>
              <a:rPr sz="850" spc="5" dirty="0">
                <a:latin typeface="Arial Narrow"/>
                <a:cs typeface="Arial Narrow"/>
              </a:rPr>
              <a:t>go</a:t>
            </a:r>
            <a:r>
              <a:rPr sz="850" spc="-10" dirty="0">
                <a:latin typeface="Arial Narrow"/>
                <a:cs typeface="Arial Narrow"/>
              </a:rPr>
              <a:t> </a:t>
            </a:r>
            <a:r>
              <a:rPr sz="850" spc="5" dirty="0" smtClean="0">
                <a:latin typeface="Arial Narrow"/>
                <a:cs typeface="Arial Narrow"/>
              </a:rPr>
              <a:t>to</a:t>
            </a:r>
            <a:r>
              <a:rPr lang="en-US" sz="850" spc="5" dirty="0" smtClean="0">
                <a:latin typeface="Arial Narrow"/>
                <a:cs typeface="Arial Narrow"/>
              </a:rPr>
              <a:t>:</a:t>
            </a:r>
            <a:endParaRPr sz="850" dirty="0">
              <a:latin typeface="Arial Narrow"/>
              <a:cs typeface="Arial Narrow"/>
            </a:endParaRPr>
          </a:p>
          <a:p>
            <a:pPr marL="354965" marR="5080" lvl="1" indent="-99695">
              <a:lnSpc>
                <a:spcPct val="101699"/>
              </a:lnSpc>
              <a:buFont typeface="Wingdings"/>
              <a:buChar char=""/>
              <a:tabLst>
                <a:tab pos="355600" algn="l"/>
              </a:tabLst>
            </a:pPr>
            <a:r>
              <a:rPr sz="850" spc="5" dirty="0">
                <a:latin typeface="Arial Narrow"/>
                <a:cs typeface="Arial Narrow"/>
              </a:rPr>
              <a:t>EDIT &gt; COPY, copy your chart and come back to PowerPoint.  Go to </a:t>
            </a:r>
            <a:r>
              <a:rPr sz="850" spc="5" dirty="0" smtClean="0">
                <a:latin typeface="Arial Narrow"/>
                <a:cs typeface="Arial Narrow"/>
              </a:rPr>
              <a:t>EDIT</a:t>
            </a:r>
            <a:r>
              <a:rPr lang="en-US" sz="850" spc="5" dirty="0" smtClean="0">
                <a:latin typeface="Arial Narrow"/>
                <a:cs typeface="Arial Narrow"/>
              </a:rPr>
              <a:t> </a:t>
            </a:r>
            <a:r>
              <a:rPr sz="850" spc="5" dirty="0" smtClean="0">
                <a:latin typeface="Arial Narrow"/>
                <a:cs typeface="Arial Narrow"/>
              </a:rPr>
              <a:t>&gt;</a:t>
            </a:r>
            <a:r>
              <a:rPr lang="en-US" sz="850" spc="5" dirty="0" smtClean="0">
                <a:latin typeface="Arial Narrow"/>
                <a:cs typeface="Arial Narrow"/>
              </a:rPr>
              <a:t> </a:t>
            </a:r>
            <a:r>
              <a:rPr sz="850" spc="5" dirty="0" smtClean="0">
                <a:latin typeface="Arial Narrow"/>
                <a:cs typeface="Arial Narrow"/>
              </a:rPr>
              <a:t>PASTE </a:t>
            </a:r>
            <a:r>
              <a:rPr sz="850" spc="5" dirty="0">
                <a:latin typeface="Arial Narrow"/>
                <a:cs typeface="Arial Narrow"/>
              </a:rPr>
              <a:t>and paste the chart on the poster. You</a:t>
            </a:r>
            <a:r>
              <a:rPr sz="850" spc="-114" dirty="0">
                <a:latin typeface="Arial Narrow"/>
                <a:cs typeface="Arial Narrow"/>
              </a:rPr>
              <a:t> </a:t>
            </a:r>
            <a:r>
              <a:rPr sz="850" spc="5" dirty="0" smtClean="0">
                <a:latin typeface="Arial Narrow"/>
                <a:cs typeface="Arial Narrow"/>
              </a:rPr>
              <a:t>can</a:t>
            </a:r>
            <a:r>
              <a:rPr lang="en-US" sz="850" spc="5" dirty="0" smtClean="0">
                <a:latin typeface="Arial Narrow"/>
                <a:cs typeface="Arial Narrow"/>
              </a:rPr>
              <a:t> </a:t>
            </a:r>
            <a:r>
              <a:rPr sz="850" dirty="0" smtClean="0">
                <a:latin typeface="Arial Narrow"/>
                <a:cs typeface="Arial Narrow"/>
              </a:rPr>
              <a:t>scale </a:t>
            </a:r>
            <a:r>
              <a:rPr sz="850" dirty="0">
                <a:latin typeface="Arial Narrow"/>
                <a:cs typeface="Arial Narrow"/>
              </a:rPr>
              <a:t>your charts </a:t>
            </a:r>
            <a:r>
              <a:rPr sz="850" spc="5" dirty="0">
                <a:latin typeface="Arial Narrow"/>
                <a:cs typeface="Arial Narrow"/>
              </a:rPr>
              <a:t>and </a:t>
            </a:r>
            <a:r>
              <a:rPr sz="850" dirty="0">
                <a:latin typeface="Arial Narrow"/>
                <a:cs typeface="Arial Narrow"/>
              </a:rPr>
              <a:t>tables proportionally </a:t>
            </a:r>
            <a:r>
              <a:rPr sz="850" spc="5" dirty="0" smtClean="0">
                <a:latin typeface="Arial Narrow"/>
                <a:cs typeface="Arial Narrow"/>
              </a:rPr>
              <a:t>by</a:t>
            </a:r>
            <a:r>
              <a:rPr lang="en-US" sz="850" spc="5" dirty="0" smtClean="0">
                <a:latin typeface="Arial Narrow"/>
                <a:cs typeface="Arial Narrow"/>
              </a:rPr>
              <a:t> holdin</a:t>
            </a:r>
            <a:r>
              <a:rPr sz="850" dirty="0" smtClean="0">
                <a:latin typeface="Arial Narrow"/>
                <a:cs typeface="Arial Narrow"/>
              </a:rPr>
              <a:t>g </a:t>
            </a:r>
            <a:r>
              <a:rPr sz="850" spc="5" dirty="0">
                <a:latin typeface="Arial Narrow"/>
                <a:cs typeface="Arial Narrow"/>
              </a:rPr>
              <a:t>down </a:t>
            </a:r>
            <a:r>
              <a:rPr sz="850" dirty="0">
                <a:latin typeface="Arial Narrow"/>
                <a:cs typeface="Arial Narrow"/>
              </a:rPr>
              <a:t>the Shift key and</a:t>
            </a:r>
            <a:r>
              <a:rPr sz="850" spc="-20" dirty="0">
                <a:latin typeface="Arial Narrow"/>
                <a:cs typeface="Arial Narrow"/>
              </a:rPr>
              <a:t> </a:t>
            </a:r>
            <a:r>
              <a:rPr sz="850" dirty="0" smtClean="0">
                <a:latin typeface="Arial Narrow"/>
                <a:cs typeface="Arial Narrow"/>
              </a:rPr>
              <a:t>dragging</a:t>
            </a:r>
            <a:r>
              <a:rPr lang="en-US" sz="850" dirty="0" smtClean="0">
                <a:latin typeface="Arial Narrow"/>
                <a:cs typeface="Arial Narrow"/>
              </a:rPr>
              <a:t> in or out one of the corners</a:t>
            </a:r>
            <a:endParaRPr sz="850" dirty="0">
              <a:latin typeface="Arial Narrow"/>
              <a:cs typeface="Arial Narro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84175" y="1304658"/>
            <a:ext cx="1474470" cy="382476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90805" marR="5080" indent="-78740">
              <a:lnSpc>
                <a:spcPts val="950"/>
              </a:lnSpc>
              <a:spcBef>
                <a:spcPts val="225"/>
              </a:spcBef>
              <a:buFont typeface="Wingdings"/>
              <a:buChar char=""/>
              <a:tabLst>
                <a:tab pos="91440" algn="l"/>
              </a:tabLst>
            </a:pPr>
            <a:r>
              <a:rPr sz="850" spc="10" dirty="0" smtClean="0">
                <a:latin typeface="Arial Narrow"/>
                <a:cs typeface="Arial Narrow"/>
              </a:rPr>
              <a:t>Concentrate on your main points</a:t>
            </a:r>
            <a:r>
              <a:rPr lang="en-US" sz="850" spc="10" dirty="0" smtClean="0">
                <a:latin typeface="Arial Narrow"/>
                <a:cs typeface="Arial Narrow"/>
              </a:rPr>
              <a:t> - </a:t>
            </a:r>
            <a:r>
              <a:rPr sz="850" spc="5" dirty="0" smtClean="0">
                <a:latin typeface="Arial Narrow"/>
                <a:cs typeface="Arial Narrow"/>
              </a:rPr>
              <a:t>too </a:t>
            </a:r>
            <a:r>
              <a:rPr sz="850" spc="15" dirty="0" smtClean="0">
                <a:latin typeface="Arial Narrow"/>
                <a:cs typeface="Arial Narrow"/>
              </a:rPr>
              <a:t>much </a:t>
            </a:r>
            <a:r>
              <a:rPr sz="850" spc="5" dirty="0" smtClean="0">
                <a:latin typeface="Arial Narrow"/>
                <a:cs typeface="Arial Narrow"/>
              </a:rPr>
              <a:t>text will </a:t>
            </a:r>
            <a:r>
              <a:rPr sz="850" spc="15" dirty="0" smtClean="0">
                <a:latin typeface="Arial Narrow"/>
                <a:cs typeface="Arial Narrow"/>
              </a:rPr>
              <a:t>make </a:t>
            </a:r>
            <a:r>
              <a:rPr sz="850" spc="10" dirty="0" smtClean="0">
                <a:latin typeface="Arial Narrow"/>
                <a:cs typeface="Arial Narrow"/>
              </a:rPr>
              <a:t>your</a:t>
            </a:r>
            <a:r>
              <a:rPr sz="850" spc="-65" dirty="0" smtClean="0">
                <a:latin typeface="Arial Narrow"/>
                <a:cs typeface="Arial Narrow"/>
              </a:rPr>
              <a:t> </a:t>
            </a:r>
            <a:r>
              <a:rPr sz="850" spc="5" dirty="0" smtClean="0">
                <a:latin typeface="Arial Narrow"/>
                <a:cs typeface="Arial Narrow"/>
              </a:rPr>
              <a:t>text</a:t>
            </a:r>
            <a:r>
              <a:rPr lang="en-US" sz="850" spc="5" dirty="0" smtClean="0">
                <a:latin typeface="Arial Narrow"/>
                <a:cs typeface="Arial Narrow"/>
              </a:rPr>
              <a:t> small and difficult to read </a:t>
            </a:r>
          </a:p>
          <a:p>
            <a:pPr marL="90805" marR="5080" indent="-78740">
              <a:lnSpc>
                <a:spcPts val="950"/>
              </a:lnSpc>
              <a:spcBef>
                <a:spcPts val="225"/>
              </a:spcBef>
              <a:buFont typeface="Wingdings"/>
              <a:buChar char=""/>
              <a:tabLst>
                <a:tab pos="91440" algn="l"/>
              </a:tabLst>
            </a:pPr>
            <a:r>
              <a:rPr lang="en-US" sz="850" spc="5" dirty="0" smtClean="0">
                <a:latin typeface="Arial Narrow"/>
                <a:cs typeface="Arial Narrow"/>
              </a:rPr>
              <a:t>Color and contrast – make background colors and text in high contrast</a:t>
            </a:r>
          </a:p>
          <a:p>
            <a:pPr marL="90805" marR="5080" indent="-78740">
              <a:lnSpc>
                <a:spcPts val="950"/>
              </a:lnSpc>
              <a:spcBef>
                <a:spcPts val="225"/>
              </a:spcBef>
              <a:buFont typeface="Wingdings"/>
              <a:buChar char=""/>
              <a:tabLst>
                <a:tab pos="91440" algn="l"/>
              </a:tabLst>
            </a:pPr>
            <a:r>
              <a:rPr lang="en-US" sz="850" dirty="0" smtClean="0">
                <a:latin typeface="Arial Narrow"/>
                <a:cs typeface="Arial Narrow"/>
              </a:rPr>
              <a:t>Preset color schemes/templates available </a:t>
            </a:r>
            <a:r>
              <a:rPr lang="en-US" sz="850" spc="15" dirty="0" smtClean="0">
                <a:latin typeface="Arial Narrow"/>
                <a:cs typeface="Arial Narrow"/>
              </a:rPr>
              <a:t>FORMAT &gt; SLIDE</a:t>
            </a:r>
            <a:endParaRPr lang="en-US" sz="850" dirty="0" smtClean="0">
              <a:latin typeface="Arial Narrow"/>
              <a:cs typeface="Arial Narrow"/>
            </a:endParaRPr>
          </a:p>
          <a:p>
            <a:pPr marL="90805" marR="5080" indent="-78740">
              <a:lnSpc>
                <a:spcPts val="950"/>
              </a:lnSpc>
              <a:spcBef>
                <a:spcPts val="225"/>
              </a:spcBef>
              <a:buFont typeface="Wingdings"/>
              <a:buChar char=""/>
              <a:tabLst>
                <a:tab pos="91440" algn="l"/>
              </a:tabLst>
            </a:pPr>
            <a:r>
              <a:rPr lang="en-US" sz="850" dirty="0" smtClean="0">
                <a:latin typeface="Arial Narrow"/>
                <a:cs typeface="Arial Narrow"/>
              </a:rPr>
              <a:t>Files should be set to RGB mode (red, green, blue) </a:t>
            </a:r>
          </a:p>
          <a:p>
            <a:pPr marL="90805" marR="5080" indent="-78740">
              <a:lnSpc>
                <a:spcPts val="950"/>
              </a:lnSpc>
              <a:spcBef>
                <a:spcPts val="225"/>
              </a:spcBef>
              <a:buFont typeface="Wingdings"/>
              <a:buChar char=""/>
              <a:tabLst>
                <a:tab pos="91440" algn="l"/>
              </a:tabLst>
            </a:pPr>
            <a:r>
              <a:rPr lang="en-US" sz="850" spc="10" dirty="0" smtClean="0">
                <a:latin typeface="Arial Narrow"/>
                <a:cs typeface="Arial Narrow"/>
              </a:rPr>
              <a:t>NOTE - </a:t>
            </a:r>
            <a:r>
              <a:rPr lang="en-US" sz="850" spc="5" dirty="0" smtClean="0">
                <a:latin typeface="Arial Narrow"/>
                <a:cs typeface="Arial Narrow"/>
              </a:rPr>
              <a:t>Printed colors will </a:t>
            </a:r>
            <a:r>
              <a:rPr lang="en-US" sz="850" spc="10" dirty="0" smtClean="0">
                <a:latin typeface="Arial Narrow"/>
                <a:cs typeface="Arial Narrow"/>
              </a:rPr>
              <a:t>be</a:t>
            </a:r>
            <a:r>
              <a:rPr lang="en-US" sz="850" spc="5" dirty="0" smtClean="0">
                <a:latin typeface="Arial Narrow"/>
                <a:cs typeface="Arial Narrow"/>
              </a:rPr>
              <a:t> less</a:t>
            </a:r>
            <a:r>
              <a:rPr lang="en-US" sz="850" dirty="0" smtClean="0">
                <a:latin typeface="Arial Narrow"/>
                <a:cs typeface="Arial Narrow"/>
              </a:rPr>
              <a:t> vivid than shown on your computer monitor. As a rule, dark colors will print darker. </a:t>
            </a:r>
            <a:r>
              <a:rPr lang="en-US" sz="850" b="1" spc="10" dirty="0" smtClean="0">
                <a:latin typeface="Arial Narrow"/>
                <a:cs typeface="Arial Narrow"/>
              </a:rPr>
              <a:t>Solid/dark back-grounds make the surface of the poster more susceptible to scratching</a:t>
            </a:r>
            <a:r>
              <a:rPr lang="en-US" sz="850" b="1" spc="-50" dirty="0" smtClean="0">
                <a:latin typeface="Arial Narrow"/>
                <a:cs typeface="Arial Narrow"/>
              </a:rPr>
              <a:t> </a:t>
            </a:r>
            <a:r>
              <a:rPr lang="en-US" sz="850" b="1" spc="10" dirty="0" smtClean="0">
                <a:latin typeface="Arial Narrow"/>
                <a:cs typeface="Arial Narrow"/>
              </a:rPr>
              <a:t>and paper wrinkling</a:t>
            </a:r>
          </a:p>
          <a:p>
            <a:pPr marL="90805" marR="5080" indent="-78740">
              <a:lnSpc>
                <a:spcPts val="950"/>
              </a:lnSpc>
              <a:spcBef>
                <a:spcPts val="225"/>
              </a:spcBef>
              <a:buFont typeface="Wingdings"/>
              <a:buChar char=""/>
              <a:tabLst>
                <a:tab pos="91440" algn="l"/>
              </a:tabLst>
            </a:pPr>
            <a:r>
              <a:rPr lang="en-US" sz="850" spc="10" dirty="0" smtClean="0">
                <a:latin typeface="Arial Narrow"/>
                <a:cs typeface="Arial Narrow"/>
              </a:rPr>
              <a:t>Consistency – use same color scheme, fonts and font size throughout the document (two fonts recommended)</a:t>
            </a:r>
          </a:p>
          <a:p>
            <a:pPr marL="90805" marR="5080" indent="-78740">
              <a:lnSpc>
                <a:spcPts val="950"/>
              </a:lnSpc>
              <a:spcBef>
                <a:spcPts val="225"/>
              </a:spcBef>
              <a:buFont typeface="Wingdings"/>
              <a:buChar char=""/>
              <a:tabLst>
                <a:tab pos="91440" algn="l"/>
              </a:tabLst>
            </a:pPr>
            <a:r>
              <a:rPr lang="en-US" sz="850" spc="10" dirty="0" smtClean="0">
                <a:latin typeface="Arial Narrow"/>
                <a:cs typeface="Arial Narrow"/>
              </a:rPr>
              <a:t>Layout/alignment – choose a strong alignment with or without columns</a:t>
            </a:r>
            <a:endParaRPr lang="en-US" sz="850" dirty="0" smtClean="0">
              <a:latin typeface="Arial Narrow"/>
              <a:cs typeface="Arial Narrow"/>
            </a:endParaRPr>
          </a:p>
          <a:p>
            <a:pPr marL="90805" marR="5080" indent="-78740">
              <a:lnSpc>
                <a:spcPts val="950"/>
              </a:lnSpc>
              <a:spcBef>
                <a:spcPts val="225"/>
              </a:spcBef>
              <a:buFont typeface="Wingdings"/>
              <a:buChar char=""/>
              <a:tabLst>
                <a:tab pos="91440" algn="l"/>
              </a:tabLst>
            </a:pPr>
            <a:r>
              <a:rPr lang="en-US" sz="850" dirty="0" smtClean="0">
                <a:latin typeface="Arial Narrow"/>
                <a:cs typeface="Arial Narrow"/>
              </a:rPr>
              <a:t>Preset layouts available -</a:t>
            </a:r>
            <a:br>
              <a:rPr lang="en-US" sz="850" dirty="0" smtClean="0">
                <a:latin typeface="Arial Narrow"/>
                <a:cs typeface="Arial Narrow"/>
              </a:rPr>
            </a:br>
            <a:r>
              <a:rPr lang="en-US" sz="850" dirty="0" smtClean="0">
                <a:latin typeface="Arial Narrow"/>
                <a:cs typeface="Arial Narrow"/>
              </a:rPr>
              <a:t>FORMAT &gt; SLIDE LAYOUT</a:t>
            </a:r>
          </a:p>
          <a:p>
            <a:pPr marL="90805" marR="5080" indent="-78740">
              <a:lnSpc>
                <a:spcPts val="950"/>
              </a:lnSpc>
              <a:spcBef>
                <a:spcPts val="225"/>
              </a:spcBef>
              <a:buFont typeface="Wingdings"/>
              <a:buChar char=""/>
              <a:tabLst>
                <a:tab pos="91440" algn="l"/>
              </a:tabLst>
            </a:pPr>
            <a:r>
              <a:rPr lang="en-US" sz="850" b="1" dirty="0" smtClean="0">
                <a:latin typeface="Arial Narrow"/>
                <a:cs typeface="Arial Narrow"/>
              </a:rPr>
              <a:t>Be creative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5133388" y="912320"/>
            <a:ext cx="1376045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70534">
              <a:lnSpc>
                <a:spcPct val="101699"/>
              </a:lnSpc>
              <a:spcBef>
                <a:spcPts val="100"/>
              </a:spcBef>
            </a:pPr>
            <a:r>
              <a:rPr lang="en-US" sz="900" spc="10" dirty="0" smtClean="0">
                <a:solidFill>
                  <a:srgbClr val="003057"/>
                </a:solidFill>
                <a:latin typeface="Arial Black"/>
                <a:cs typeface="Arial Black"/>
              </a:rPr>
              <a:t>DESIGN</a:t>
            </a:r>
            <a:br>
              <a:rPr lang="en-US" sz="900" spc="10" dirty="0" smtClean="0">
                <a:solidFill>
                  <a:srgbClr val="003057"/>
                </a:solidFill>
                <a:latin typeface="Arial Black"/>
                <a:cs typeface="Arial Black"/>
              </a:rPr>
            </a:br>
            <a:r>
              <a:rPr sz="900" spc="5" dirty="0" smtClean="0">
                <a:solidFill>
                  <a:srgbClr val="003057"/>
                </a:solidFill>
                <a:latin typeface="Arial Black"/>
                <a:cs typeface="Arial Black"/>
              </a:rPr>
              <a:t>RECOMMENDATIONS</a:t>
            </a:r>
            <a:endParaRPr sz="900" dirty="0">
              <a:solidFill>
                <a:srgbClr val="003057"/>
              </a:solidFill>
              <a:latin typeface="Arial Black"/>
              <a:cs typeface="Arial Blac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1138" y="1308247"/>
            <a:ext cx="1538605" cy="212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2560" indent="-15049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163195" algn="l"/>
              </a:tabLst>
            </a:pPr>
            <a:r>
              <a:rPr sz="850" dirty="0">
                <a:latin typeface="Arial Narrow"/>
                <a:cs typeface="Arial Narrow"/>
              </a:rPr>
              <a:t>Choose File &gt; Page</a:t>
            </a:r>
            <a:r>
              <a:rPr sz="850" spc="-35" dirty="0">
                <a:latin typeface="Arial Narrow"/>
                <a:cs typeface="Arial Narrow"/>
              </a:rPr>
              <a:t> </a:t>
            </a:r>
            <a:r>
              <a:rPr sz="850" dirty="0">
                <a:latin typeface="Arial Narrow"/>
                <a:cs typeface="Arial Narrow"/>
              </a:rPr>
              <a:t>Setup</a:t>
            </a:r>
          </a:p>
          <a:p>
            <a:pPr marL="162560" indent="-150495">
              <a:lnSpc>
                <a:spcPct val="100000"/>
              </a:lnSpc>
              <a:spcBef>
                <a:spcPts val="10"/>
              </a:spcBef>
              <a:buFont typeface="Wingdings"/>
              <a:buChar char=""/>
              <a:tabLst>
                <a:tab pos="163195" algn="l"/>
              </a:tabLst>
            </a:pPr>
            <a:r>
              <a:rPr sz="850" dirty="0">
                <a:latin typeface="Arial Narrow"/>
                <a:cs typeface="Arial Narrow"/>
              </a:rPr>
              <a:t>Choose Slide Size For &gt;</a:t>
            </a:r>
            <a:r>
              <a:rPr sz="850" spc="-80" dirty="0">
                <a:latin typeface="Arial Narrow"/>
                <a:cs typeface="Arial Narrow"/>
              </a:rPr>
              <a:t> </a:t>
            </a:r>
            <a:r>
              <a:rPr sz="850" dirty="0">
                <a:latin typeface="Arial Narrow"/>
                <a:cs typeface="Arial Narrow"/>
              </a:rPr>
              <a:t>Custom</a:t>
            </a:r>
          </a:p>
          <a:p>
            <a:pPr marL="162560" marR="107950" indent="-150495">
              <a:lnSpc>
                <a:spcPts val="1030"/>
              </a:lnSpc>
              <a:spcBef>
                <a:spcPts val="30"/>
              </a:spcBef>
              <a:buFont typeface="Wingdings"/>
              <a:buChar char=""/>
              <a:tabLst>
                <a:tab pos="163195" algn="l"/>
              </a:tabLst>
            </a:pPr>
            <a:r>
              <a:rPr sz="850" dirty="0" smtClean="0">
                <a:latin typeface="Arial Narrow"/>
                <a:cs typeface="Arial Narrow"/>
              </a:rPr>
              <a:t>Page </a:t>
            </a:r>
            <a:r>
              <a:rPr sz="850" spc="-5" dirty="0" smtClean="0">
                <a:latin typeface="Arial Narrow"/>
                <a:cs typeface="Arial Narrow"/>
              </a:rPr>
              <a:t>Setup</a:t>
            </a:r>
            <a:r>
              <a:rPr lang="en-US" sz="850" spc="-5" dirty="0" smtClean="0">
                <a:latin typeface="Arial Narrow"/>
                <a:cs typeface="Arial Narrow"/>
              </a:rPr>
              <a:t> -</a:t>
            </a:r>
            <a:r>
              <a:rPr sz="850" spc="-5" dirty="0" smtClean="0">
                <a:latin typeface="Arial Narrow"/>
                <a:cs typeface="Arial Narrow"/>
              </a:rPr>
              <a:t> </a:t>
            </a:r>
            <a:r>
              <a:rPr lang="en-US" sz="850" spc="-5" dirty="0" smtClean="0">
                <a:latin typeface="Arial Narrow"/>
                <a:cs typeface="Arial Narrow"/>
              </a:rPr>
              <a:t/>
            </a:r>
            <a:br>
              <a:rPr lang="en-US" sz="850" spc="-5" dirty="0" smtClean="0">
                <a:latin typeface="Arial Narrow"/>
                <a:cs typeface="Arial Narrow"/>
              </a:rPr>
            </a:br>
            <a:r>
              <a:rPr sz="850" i="1" spc="-5" dirty="0" smtClean="0">
                <a:latin typeface="Arial Narrow"/>
                <a:cs typeface="Arial Narrow"/>
              </a:rPr>
              <a:t>standard research  </a:t>
            </a:r>
            <a:r>
              <a:rPr sz="850" i="1" dirty="0" smtClean="0">
                <a:latin typeface="Arial Narrow"/>
                <a:cs typeface="Arial Narrow"/>
              </a:rPr>
              <a:t>poster</a:t>
            </a:r>
            <a:r>
              <a:rPr sz="850" i="1" spc="-10" dirty="0" smtClean="0">
                <a:latin typeface="Arial Narrow"/>
                <a:cs typeface="Arial Narrow"/>
              </a:rPr>
              <a:t> </a:t>
            </a:r>
            <a:r>
              <a:rPr sz="850" i="1" dirty="0" smtClean="0">
                <a:latin typeface="Arial Narrow"/>
                <a:cs typeface="Arial Narrow"/>
              </a:rPr>
              <a:t>size</a:t>
            </a:r>
            <a:r>
              <a:rPr lang="en-US" sz="850" i="1" dirty="0" smtClean="0">
                <a:latin typeface="Arial Narrow"/>
                <a:cs typeface="Arial Narrow"/>
              </a:rPr>
              <a:t>: </a:t>
            </a:r>
            <a:r>
              <a:rPr sz="850" dirty="0" smtClean="0">
                <a:latin typeface="Arial Narrow"/>
                <a:cs typeface="Arial Narrow"/>
              </a:rPr>
              <a:t>48” x </a:t>
            </a:r>
            <a:r>
              <a:rPr sz="850" spc="-5" dirty="0" smtClean="0">
                <a:latin typeface="Arial Narrow"/>
                <a:cs typeface="Arial Narrow"/>
              </a:rPr>
              <a:t>36” </a:t>
            </a:r>
            <a:r>
              <a:rPr sz="850" dirty="0" smtClean="0">
                <a:latin typeface="Arial Narrow"/>
                <a:cs typeface="Arial Narrow"/>
              </a:rPr>
              <a:t>or </a:t>
            </a:r>
            <a:r>
              <a:rPr sz="850" spc="-5" dirty="0" smtClean="0">
                <a:latin typeface="Arial Narrow"/>
                <a:cs typeface="Arial Narrow"/>
              </a:rPr>
              <a:t>36” </a:t>
            </a:r>
            <a:r>
              <a:rPr sz="850" dirty="0" smtClean="0">
                <a:latin typeface="Arial Narrow"/>
                <a:cs typeface="Arial Narrow"/>
              </a:rPr>
              <a:t>x</a:t>
            </a:r>
            <a:r>
              <a:rPr sz="850" spc="-15" dirty="0" smtClean="0">
                <a:latin typeface="Arial Narrow"/>
                <a:cs typeface="Arial Narrow"/>
              </a:rPr>
              <a:t> </a:t>
            </a:r>
            <a:r>
              <a:rPr sz="850" spc="-5" dirty="0" smtClean="0">
                <a:latin typeface="Arial Narrow"/>
                <a:cs typeface="Arial Narrow"/>
              </a:rPr>
              <a:t>24”</a:t>
            </a:r>
            <a:endParaRPr sz="850" dirty="0" smtClean="0">
              <a:latin typeface="Arial Narrow"/>
              <a:cs typeface="Arial Narrow"/>
            </a:endParaRPr>
          </a:p>
          <a:p>
            <a:pPr marL="162560" marR="5080">
              <a:lnSpc>
                <a:spcPct val="100000"/>
              </a:lnSpc>
              <a:spcBef>
                <a:spcPts val="5"/>
              </a:spcBef>
            </a:pPr>
            <a:r>
              <a:rPr sz="850" dirty="0" smtClean="0">
                <a:solidFill>
                  <a:srgbClr val="CC0000"/>
                </a:solidFill>
                <a:latin typeface="Arial Narrow"/>
                <a:cs typeface="Arial Narrow"/>
              </a:rPr>
              <a:t>NOTE</a:t>
            </a:r>
            <a:r>
              <a:rPr sz="850" dirty="0">
                <a:solidFill>
                  <a:srgbClr val="CC0000"/>
                </a:solidFill>
                <a:latin typeface="Arial Narrow"/>
                <a:cs typeface="Arial Narrow"/>
              </a:rPr>
              <a:t>: MSE </a:t>
            </a:r>
            <a:r>
              <a:rPr sz="850" spc="-5" dirty="0">
                <a:solidFill>
                  <a:srgbClr val="CC0000"/>
                </a:solidFill>
                <a:latin typeface="Arial Narrow"/>
                <a:cs typeface="Arial Narrow"/>
              </a:rPr>
              <a:t>PLOTTER </a:t>
            </a:r>
            <a:r>
              <a:rPr sz="850" dirty="0">
                <a:solidFill>
                  <a:srgbClr val="CC0000"/>
                </a:solidFill>
                <a:latin typeface="Arial Narrow"/>
                <a:cs typeface="Arial Narrow"/>
              </a:rPr>
              <a:t>CANNOT  </a:t>
            </a:r>
            <a:r>
              <a:rPr sz="850" spc="-5" dirty="0">
                <a:solidFill>
                  <a:srgbClr val="CC0000"/>
                </a:solidFill>
                <a:latin typeface="Arial Narrow"/>
                <a:cs typeface="Arial Narrow"/>
              </a:rPr>
              <a:t>EXCEED 36” </a:t>
            </a:r>
            <a:r>
              <a:rPr sz="850" dirty="0">
                <a:solidFill>
                  <a:srgbClr val="CC0000"/>
                </a:solidFill>
                <a:latin typeface="Arial Narrow"/>
                <a:cs typeface="Arial Narrow"/>
              </a:rPr>
              <a:t>(3</a:t>
            </a:r>
            <a:r>
              <a:rPr sz="850" spc="-5" dirty="0">
                <a:solidFill>
                  <a:srgbClr val="CC0000"/>
                </a:solidFill>
                <a:latin typeface="Arial Narrow"/>
                <a:cs typeface="Arial Narrow"/>
              </a:rPr>
              <a:t> FT.)</a:t>
            </a:r>
            <a:endParaRPr sz="850" dirty="0">
              <a:latin typeface="Arial Narrow"/>
              <a:cs typeface="Arial Narrow"/>
            </a:endParaRPr>
          </a:p>
          <a:p>
            <a:pPr marL="162560" indent="-150495">
              <a:lnSpc>
                <a:spcPct val="100000"/>
              </a:lnSpc>
              <a:spcBef>
                <a:spcPts val="20"/>
              </a:spcBef>
              <a:buFont typeface="Wingdings"/>
              <a:buChar char=""/>
              <a:tabLst>
                <a:tab pos="163195" algn="l"/>
              </a:tabLst>
            </a:pPr>
            <a:r>
              <a:rPr sz="850" spc="-5" dirty="0">
                <a:latin typeface="Arial Narrow"/>
                <a:cs typeface="Arial Narrow"/>
              </a:rPr>
              <a:t>All files should have </a:t>
            </a:r>
            <a:r>
              <a:rPr sz="850" dirty="0">
                <a:latin typeface="Arial Narrow"/>
                <a:cs typeface="Arial Narrow"/>
              </a:rPr>
              <a:t>at </a:t>
            </a:r>
            <a:r>
              <a:rPr sz="850" spc="-5" dirty="0">
                <a:latin typeface="Arial Narrow"/>
                <a:cs typeface="Arial Narrow"/>
              </a:rPr>
              <a:t>least</a:t>
            </a:r>
            <a:r>
              <a:rPr sz="850" spc="-10" dirty="0">
                <a:latin typeface="Arial Narrow"/>
                <a:cs typeface="Arial Narrow"/>
              </a:rPr>
              <a:t> </a:t>
            </a:r>
            <a:r>
              <a:rPr sz="850" dirty="0">
                <a:latin typeface="Arial Narrow"/>
                <a:cs typeface="Arial Narrow"/>
              </a:rPr>
              <a:t>a</a:t>
            </a:r>
          </a:p>
          <a:p>
            <a:pPr marL="162560" marR="335280">
              <a:lnSpc>
                <a:spcPct val="100000"/>
              </a:lnSpc>
              <a:spcBef>
                <a:spcPts val="5"/>
              </a:spcBef>
            </a:pPr>
            <a:r>
              <a:rPr sz="850" dirty="0">
                <a:latin typeface="Arial Narrow"/>
                <a:cs typeface="Arial Narrow"/>
              </a:rPr>
              <a:t>½” margin </a:t>
            </a:r>
            <a:r>
              <a:rPr sz="850" spc="-5" dirty="0">
                <a:latin typeface="Arial Narrow"/>
                <a:cs typeface="Arial Narrow"/>
              </a:rPr>
              <a:t>around</a:t>
            </a:r>
            <a:r>
              <a:rPr sz="850" spc="-60" dirty="0">
                <a:latin typeface="Arial Narrow"/>
                <a:cs typeface="Arial Narrow"/>
              </a:rPr>
              <a:t> </a:t>
            </a:r>
            <a:r>
              <a:rPr sz="850" dirty="0">
                <a:latin typeface="Arial Narrow"/>
                <a:cs typeface="Arial Narrow"/>
              </a:rPr>
              <a:t>entire  </a:t>
            </a:r>
            <a:r>
              <a:rPr sz="850" spc="-5" dirty="0">
                <a:latin typeface="Arial Narrow"/>
                <a:cs typeface="Arial Narrow"/>
              </a:rPr>
              <a:t>document</a:t>
            </a:r>
            <a:endParaRPr sz="850" dirty="0">
              <a:latin typeface="Arial Narrow"/>
              <a:cs typeface="Arial Narrow"/>
            </a:endParaRPr>
          </a:p>
          <a:p>
            <a:pPr marL="162560" marR="190500" indent="-150495">
              <a:lnSpc>
                <a:spcPct val="101200"/>
              </a:lnSpc>
              <a:buFont typeface="Wingdings"/>
              <a:buChar char=""/>
              <a:tabLst>
                <a:tab pos="163195" algn="l"/>
              </a:tabLst>
            </a:pPr>
            <a:r>
              <a:rPr sz="850" dirty="0">
                <a:latin typeface="Arial Narrow"/>
                <a:cs typeface="Arial Narrow"/>
              </a:rPr>
              <a:t>Use </a:t>
            </a:r>
            <a:r>
              <a:rPr sz="850" spc="-5" dirty="0">
                <a:latin typeface="Arial Narrow"/>
                <a:cs typeface="Arial Narrow"/>
              </a:rPr>
              <a:t>common platform system  </a:t>
            </a:r>
            <a:r>
              <a:rPr lang="en-US" sz="850" spc="-5" dirty="0" smtClean="0">
                <a:latin typeface="Arial Narrow"/>
                <a:cs typeface="Arial Narrow"/>
              </a:rPr>
              <a:t>fonts. Special fonts not embedded in file may not print correctly. Recommended fonts: </a:t>
            </a:r>
            <a:r>
              <a:rPr lang="en-US" sz="800" spc="15" dirty="0" smtClean="0">
                <a:latin typeface="Times New Roman"/>
                <a:cs typeface="Times New Roman"/>
              </a:rPr>
              <a:t>Times</a:t>
            </a:r>
            <a:r>
              <a:rPr lang="en-US" sz="800" spc="-150" dirty="0" smtClean="0">
                <a:latin typeface="Times New Roman"/>
                <a:cs typeface="Times New Roman"/>
              </a:rPr>
              <a:t> </a:t>
            </a:r>
            <a:r>
              <a:rPr lang="en-US" sz="800" spc="15" dirty="0" smtClean="0">
                <a:latin typeface="Times New Roman"/>
                <a:cs typeface="Times New Roman"/>
              </a:rPr>
              <a:t>New  </a:t>
            </a:r>
            <a:r>
              <a:rPr lang="en-US" sz="800" spc="20" dirty="0" smtClean="0">
                <a:latin typeface="Times New Roman"/>
                <a:cs typeface="Times New Roman"/>
              </a:rPr>
              <a:t>Roman</a:t>
            </a:r>
            <a:r>
              <a:rPr lang="en-US" sz="800" dirty="0">
                <a:latin typeface="Arial Narrow"/>
                <a:cs typeface="Times New Roman"/>
              </a:rPr>
              <a:t> </a:t>
            </a:r>
            <a:r>
              <a:rPr lang="en-US" sz="700" dirty="0" smtClean="0">
                <a:latin typeface="Arial Narrow"/>
                <a:cs typeface="Times New Roman"/>
              </a:rPr>
              <a:t>and/or </a:t>
            </a:r>
            <a:r>
              <a:rPr sz="800" spc="10" dirty="0" smtClean="0">
                <a:latin typeface="Arial"/>
                <a:cs typeface="Arial"/>
              </a:rPr>
              <a:t>Arial</a:t>
            </a:r>
            <a:endParaRPr sz="800" dirty="0">
              <a:latin typeface="Arial Narrow"/>
              <a:cs typeface="Arial Narro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6537" y="3810000"/>
            <a:ext cx="1510030" cy="8015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2560" marR="29845" indent="-150495">
              <a:lnSpc>
                <a:spcPct val="100800"/>
              </a:lnSpc>
              <a:spcBef>
                <a:spcPts val="100"/>
              </a:spcBef>
              <a:buFont typeface="Wingdings"/>
              <a:buChar char=""/>
              <a:tabLst>
                <a:tab pos="163195" algn="l"/>
              </a:tabLst>
            </a:pPr>
            <a:r>
              <a:rPr sz="850" dirty="0">
                <a:latin typeface="Arial Narrow"/>
                <a:cs typeface="Arial Narrow"/>
              </a:rPr>
              <a:t>GT/MSE </a:t>
            </a:r>
            <a:r>
              <a:rPr sz="850" spc="-5" dirty="0" smtClean="0">
                <a:latin typeface="Arial Narrow"/>
                <a:cs typeface="Arial Narrow"/>
              </a:rPr>
              <a:t>logos</a:t>
            </a:r>
            <a:r>
              <a:rPr lang="en-US" sz="850" spc="-5" dirty="0" smtClean="0">
                <a:latin typeface="Arial Narrow"/>
                <a:cs typeface="Arial Narrow"/>
              </a:rPr>
              <a:t> - </a:t>
            </a:r>
            <a:r>
              <a:rPr sz="850" spc="-5" dirty="0" smtClean="0">
                <a:latin typeface="Arial Narrow"/>
                <a:cs typeface="Arial Narrow"/>
              </a:rPr>
              <a:t> </a:t>
            </a:r>
            <a:r>
              <a:rPr sz="850" u="sng" spc="-5" dirty="0" smtClean="0">
                <a:latin typeface="Arial Narrow"/>
                <a:cs typeface="Arial Narrow"/>
                <a:hlinkClick r:id="rId7"/>
              </a:rPr>
              <a:t>mse.gatech.edu</a:t>
            </a:r>
            <a:r>
              <a:rPr lang="en-US" sz="850" u="sng" spc="-5" dirty="0" smtClean="0">
                <a:latin typeface="Arial Narrow"/>
                <a:cs typeface="Arial Narrow"/>
              </a:rPr>
              <a:t>/administration</a:t>
            </a:r>
            <a:r>
              <a:rPr sz="850" u="sng" spc="-5" dirty="0" smtClean="0">
                <a:latin typeface="Arial Narrow"/>
                <a:cs typeface="Arial Narrow"/>
              </a:rPr>
              <a:t> </a:t>
            </a:r>
            <a:endParaRPr sz="750" u="sng" dirty="0" smtClean="0">
              <a:latin typeface="Arial Narrow"/>
              <a:cs typeface="Arial Narrow"/>
            </a:endParaRPr>
          </a:p>
          <a:p>
            <a:pPr marL="162560" indent="-150495">
              <a:lnSpc>
                <a:spcPts val="985"/>
              </a:lnSpc>
              <a:buFont typeface="Wingdings"/>
              <a:buChar char=""/>
              <a:tabLst>
                <a:tab pos="163195" algn="l"/>
              </a:tabLst>
            </a:pPr>
            <a:r>
              <a:rPr sz="850" dirty="0" smtClean="0">
                <a:latin typeface="Arial Narrow"/>
                <a:cs typeface="Arial Narrow"/>
              </a:rPr>
              <a:t>Georgia Tech</a:t>
            </a:r>
            <a:r>
              <a:rPr sz="850" spc="-55" dirty="0" smtClean="0">
                <a:latin typeface="Arial Narrow"/>
                <a:cs typeface="Arial Narrow"/>
              </a:rPr>
              <a:t> </a:t>
            </a:r>
            <a:r>
              <a:rPr sz="850" dirty="0" smtClean="0">
                <a:latin typeface="Arial Narrow"/>
                <a:cs typeface="Arial Narrow"/>
              </a:rPr>
              <a:t>Communications</a:t>
            </a:r>
          </a:p>
          <a:p>
            <a:pPr marL="162560" marR="5080">
              <a:lnSpc>
                <a:spcPct val="100899"/>
              </a:lnSpc>
            </a:pPr>
            <a:r>
              <a:rPr sz="850" spc="-5" dirty="0" smtClean="0">
                <a:latin typeface="Arial Narrow"/>
                <a:cs typeface="Arial Narrow"/>
              </a:rPr>
              <a:t>offers </a:t>
            </a:r>
            <a:r>
              <a:rPr sz="850" spc="-5" dirty="0">
                <a:latin typeface="Arial Narrow"/>
                <a:cs typeface="Arial Narrow"/>
              </a:rPr>
              <a:t>logos </a:t>
            </a:r>
            <a:r>
              <a:rPr sz="850" dirty="0">
                <a:latin typeface="Arial Narrow"/>
                <a:cs typeface="Arial Narrow"/>
              </a:rPr>
              <a:t>and </a:t>
            </a:r>
            <a:r>
              <a:rPr sz="850" spc="-5" dirty="0" smtClean="0">
                <a:latin typeface="Arial Narrow"/>
                <a:cs typeface="Arial Narrow"/>
              </a:rPr>
              <a:t>photos</a:t>
            </a:r>
            <a:r>
              <a:rPr lang="en-US" sz="850" spc="-5" dirty="0" smtClean="0">
                <a:latin typeface="Arial Narrow"/>
                <a:cs typeface="Arial Narrow"/>
              </a:rPr>
              <a:t> at </a:t>
            </a:r>
            <a:r>
              <a:rPr lang="en-US" sz="850" spc="-5" dirty="0" smtClean="0">
                <a:latin typeface="Arial Narrow"/>
                <a:cs typeface="Arial Narrow"/>
                <a:hlinkClick r:id="rId8"/>
              </a:rPr>
              <a:t>comm.g</a:t>
            </a:r>
            <a:r>
              <a:rPr sz="850" spc="-5" dirty="0" smtClean="0">
                <a:latin typeface="Arial Narrow"/>
                <a:cs typeface="Arial Narrow"/>
                <a:hlinkClick r:id="rId8"/>
              </a:rPr>
              <a:t>atech.edu</a:t>
            </a:r>
            <a:r>
              <a:rPr sz="850" spc="-5" dirty="0" smtClean="0">
                <a:latin typeface="Arial Narrow"/>
                <a:cs typeface="Arial Narrow"/>
              </a:rPr>
              <a:t> (</a:t>
            </a:r>
            <a:r>
              <a:rPr sz="850" dirty="0" smtClean="0">
                <a:latin typeface="Arial Narrow"/>
                <a:cs typeface="Arial Narrow"/>
              </a:rPr>
              <a:t>GT </a:t>
            </a:r>
            <a:r>
              <a:rPr sz="850" dirty="0">
                <a:latin typeface="Arial Narrow"/>
                <a:cs typeface="Arial Narrow"/>
              </a:rPr>
              <a:t>ID </a:t>
            </a:r>
            <a:r>
              <a:rPr sz="850" spc="-5" dirty="0">
                <a:latin typeface="Arial Narrow"/>
                <a:cs typeface="Arial Narrow"/>
              </a:rPr>
              <a:t>and</a:t>
            </a:r>
            <a:r>
              <a:rPr sz="850" spc="-20" dirty="0">
                <a:latin typeface="Arial Narrow"/>
                <a:cs typeface="Arial Narrow"/>
              </a:rPr>
              <a:t> </a:t>
            </a:r>
            <a:r>
              <a:rPr sz="850" spc="-5" dirty="0" smtClean="0">
                <a:latin typeface="Arial Narrow"/>
                <a:cs typeface="Arial Narrow"/>
              </a:rPr>
              <a:t>password</a:t>
            </a:r>
            <a:r>
              <a:rPr lang="en-US" sz="850" spc="-5" dirty="0" smtClean="0">
                <a:latin typeface="Arial Narrow"/>
                <a:cs typeface="Arial Narrow"/>
              </a:rPr>
              <a:t> required</a:t>
            </a:r>
            <a:r>
              <a:rPr sz="850" spc="-5" dirty="0" smtClean="0">
                <a:latin typeface="Arial Narrow"/>
                <a:cs typeface="Arial Narrow"/>
              </a:rPr>
              <a:t>)</a:t>
            </a:r>
            <a:endParaRPr sz="850" dirty="0">
              <a:latin typeface="Arial Narrow"/>
              <a:cs typeface="Arial Narrow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759559" y="1304658"/>
            <a:ext cx="1092771" cy="104851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1900"/>
            <a:ext cx="2083903" cy="3239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AA00"/>
        </a:solidFill>
        <a:ln cap="sq">
          <a:solidFill>
            <a:srgbClr val="EAAA00"/>
          </a:solidFill>
          <a:beve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484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Times New Roman</vt:lpstr>
      <vt:lpstr>Wingdings</vt:lpstr>
      <vt:lpstr>Office Theme</vt:lpstr>
      <vt:lpstr>Scientific Poster 48x36 Poster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Barnes, Alyssa P</dc:creator>
  <cp:lastModifiedBy>Barnes, Alyssa P</cp:lastModifiedBy>
  <cp:revision>29</cp:revision>
  <dcterms:created xsi:type="dcterms:W3CDTF">2021-01-20T15:53:15Z</dcterms:created>
  <dcterms:modified xsi:type="dcterms:W3CDTF">2021-01-22T14:37:10Z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2010-01-26T00:00:00Z</vt:filetime>
  </property>
  <property fmtid="{D5CDD505-2E9C-101B-9397-08002B2CF9AE}" pid="3" name="Creator">
    <vt:lpwstr>Acrobat PDFMaker 8.1 for PowerPoint</vt:lpwstr>
  </property>
  <property fmtid="{D5CDD505-2E9C-101B-9397-08002B2CF9AE}" pid="4" name="LastSaved">
    <vt:filetime>2021-01-20T00:00:00Z</vt:filetime>
  </property>
</Properties>
</file>